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323" r:id="rId2"/>
    <p:sldId id="324" r:id="rId3"/>
    <p:sldId id="325" r:id="rId4"/>
    <p:sldId id="383" r:id="rId5"/>
    <p:sldId id="326" r:id="rId6"/>
    <p:sldId id="349" r:id="rId7"/>
    <p:sldId id="350" r:id="rId8"/>
    <p:sldId id="351" r:id="rId9"/>
    <p:sldId id="352" r:id="rId10"/>
    <p:sldId id="355" r:id="rId11"/>
    <p:sldId id="368" r:id="rId12"/>
    <p:sldId id="370" r:id="rId13"/>
    <p:sldId id="371" r:id="rId14"/>
    <p:sldId id="359" r:id="rId15"/>
    <p:sldId id="382" r:id="rId16"/>
    <p:sldId id="381" r:id="rId17"/>
    <p:sldId id="366" r:id="rId18"/>
    <p:sldId id="367" r:id="rId19"/>
    <p:sldId id="363" r:id="rId20"/>
    <p:sldId id="364" r:id="rId21"/>
    <p:sldId id="353" r:id="rId22"/>
    <p:sldId id="354"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un Vagun" initials="V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76C"/>
    <a:srgbClr val="BCA890"/>
    <a:srgbClr val="B1172E"/>
    <a:srgbClr val="FEF19F"/>
    <a:srgbClr val="FEF6B0"/>
    <a:srgbClr val="FDD195"/>
    <a:srgbClr val="F7BE5D"/>
    <a:srgbClr val="F59945"/>
    <a:srgbClr val="EF902A"/>
    <a:srgbClr val="8AA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6" autoAdjust="0"/>
    <p:restoredTop sz="96318" autoAdjust="0"/>
  </p:normalViewPr>
  <p:slideViewPr>
    <p:cSldViewPr snapToGrid="0">
      <p:cViewPr varScale="1">
        <p:scale>
          <a:sx n="70" d="100"/>
          <a:sy n="70" d="100"/>
        </p:scale>
        <p:origin x="6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esktop\p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a:t>Response</a:t>
            </a:r>
            <a:endParaRPr lang="zh-CN" altLang="en-US"/>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[pd.xlsx]Sheet1!$R$1</c:f>
              <c:strCache>
                <c:ptCount val="1"/>
                <c:pt idx="0">
                  <c:v>Kp= 0.1,Kd=0</c:v>
                </c:pt>
              </c:strCache>
            </c:strRef>
          </c:tx>
          <c:spPr>
            <a:ln w="28575" cap="rnd">
              <a:solidFill>
                <a:schemeClr val="accent1"/>
              </a:solidFill>
              <a:round/>
            </a:ln>
            <a:effectLst/>
          </c:spPr>
          <c:marker>
            <c:symbol val="none"/>
          </c:marker>
          <c:val>
            <c:numRef>
              <c:f>[pd.xlsx]Sheet1!$R$2:$R$32</c:f>
              <c:numCache>
                <c:formatCode>General</c:formatCode>
                <c:ptCount val="31"/>
                <c:pt idx="0">
                  <c:v>0</c:v>
                </c:pt>
                <c:pt idx="1">
                  <c:v>140</c:v>
                </c:pt>
                <c:pt idx="2">
                  <c:v>350</c:v>
                </c:pt>
                <c:pt idx="3">
                  <c:v>470</c:v>
                </c:pt>
                <c:pt idx="4">
                  <c:v>520</c:v>
                </c:pt>
                <c:pt idx="5">
                  <c:v>590</c:v>
                </c:pt>
                <c:pt idx="6">
                  <c:v>650</c:v>
                </c:pt>
                <c:pt idx="7">
                  <c:v>680</c:v>
                </c:pt>
                <c:pt idx="8">
                  <c:v>720</c:v>
                </c:pt>
                <c:pt idx="9">
                  <c:v>720</c:v>
                </c:pt>
                <c:pt idx="10">
                  <c:v>740</c:v>
                </c:pt>
                <c:pt idx="11">
                  <c:v>760</c:v>
                </c:pt>
                <c:pt idx="12">
                  <c:v>770</c:v>
                </c:pt>
                <c:pt idx="13">
                  <c:v>780</c:v>
                </c:pt>
                <c:pt idx="14">
                  <c:v>780</c:v>
                </c:pt>
                <c:pt idx="15">
                  <c:v>790</c:v>
                </c:pt>
                <c:pt idx="16">
                  <c:v>790</c:v>
                </c:pt>
                <c:pt idx="17">
                  <c:v>790</c:v>
                </c:pt>
                <c:pt idx="18">
                  <c:v>790</c:v>
                </c:pt>
                <c:pt idx="19">
                  <c:v>800</c:v>
                </c:pt>
                <c:pt idx="20">
                  <c:v>800</c:v>
                </c:pt>
                <c:pt idx="21">
                  <c:v>800</c:v>
                </c:pt>
                <c:pt idx="22">
                  <c:v>790</c:v>
                </c:pt>
                <c:pt idx="23">
                  <c:v>800</c:v>
                </c:pt>
                <c:pt idx="24">
                  <c:v>800</c:v>
                </c:pt>
                <c:pt idx="25">
                  <c:v>800</c:v>
                </c:pt>
                <c:pt idx="26">
                  <c:v>800</c:v>
                </c:pt>
                <c:pt idx="27">
                  <c:v>800</c:v>
                </c:pt>
                <c:pt idx="28">
                  <c:v>800</c:v>
                </c:pt>
                <c:pt idx="29">
                  <c:v>800</c:v>
                </c:pt>
                <c:pt idx="30">
                  <c:v>800</c:v>
                </c:pt>
              </c:numCache>
            </c:numRef>
          </c:val>
          <c:smooth val="0"/>
          <c:extLst>
            <c:ext xmlns:c16="http://schemas.microsoft.com/office/drawing/2014/chart" uri="{C3380CC4-5D6E-409C-BE32-E72D297353CC}">
              <c16:uniqueId val="{00000000-FB8A-40CD-9344-7ED4325616E3}"/>
            </c:ext>
          </c:extLst>
        </c:ser>
        <c:ser>
          <c:idx val="1"/>
          <c:order val="1"/>
          <c:tx>
            <c:strRef>
              <c:f>[pd.xlsx]Sheet1!$S$1</c:f>
              <c:strCache>
                <c:ptCount val="1"/>
                <c:pt idx="0">
                  <c:v>Kp= 0.2,Kd=0</c:v>
                </c:pt>
              </c:strCache>
            </c:strRef>
          </c:tx>
          <c:spPr>
            <a:ln w="28575" cap="rnd">
              <a:solidFill>
                <a:schemeClr val="accent2"/>
              </a:solidFill>
              <a:round/>
            </a:ln>
            <a:effectLst/>
          </c:spPr>
          <c:marker>
            <c:symbol val="none"/>
          </c:marker>
          <c:val>
            <c:numRef>
              <c:f>[pd.xlsx]Sheet1!$S$2:$S$32</c:f>
              <c:numCache>
                <c:formatCode>General</c:formatCode>
                <c:ptCount val="31"/>
                <c:pt idx="0">
                  <c:v>0</c:v>
                </c:pt>
                <c:pt idx="1">
                  <c:v>10</c:v>
                </c:pt>
                <c:pt idx="2">
                  <c:v>260</c:v>
                </c:pt>
                <c:pt idx="3">
                  <c:v>720</c:v>
                </c:pt>
                <c:pt idx="4">
                  <c:v>990</c:v>
                </c:pt>
                <c:pt idx="5">
                  <c:v>1060</c:v>
                </c:pt>
                <c:pt idx="6">
                  <c:v>1020</c:v>
                </c:pt>
                <c:pt idx="7">
                  <c:v>940</c:v>
                </c:pt>
                <c:pt idx="8">
                  <c:v>840</c:v>
                </c:pt>
                <c:pt idx="9">
                  <c:v>770</c:v>
                </c:pt>
                <c:pt idx="10">
                  <c:v>700</c:v>
                </c:pt>
                <c:pt idx="11">
                  <c:v>650</c:v>
                </c:pt>
                <c:pt idx="12">
                  <c:v>690</c:v>
                </c:pt>
                <c:pt idx="13">
                  <c:v>750</c:v>
                </c:pt>
                <c:pt idx="14">
                  <c:v>810</c:v>
                </c:pt>
                <c:pt idx="15">
                  <c:v>840</c:v>
                </c:pt>
                <c:pt idx="16">
                  <c:v>850</c:v>
                </c:pt>
                <c:pt idx="17">
                  <c:v>840</c:v>
                </c:pt>
                <c:pt idx="18">
                  <c:v>820</c:v>
                </c:pt>
                <c:pt idx="19">
                  <c:v>790</c:v>
                </c:pt>
                <c:pt idx="20">
                  <c:v>780</c:v>
                </c:pt>
                <c:pt idx="21">
                  <c:v>780</c:v>
                </c:pt>
                <c:pt idx="22">
                  <c:v>790</c:v>
                </c:pt>
                <c:pt idx="23">
                  <c:v>800</c:v>
                </c:pt>
                <c:pt idx="24">
                  <c:v>810</c:v>
                </c:pt>
                <c:pt idx="25">
                  <c:v>810</c:v>
                </c:pt>
                <c:pt idx="26">
                  <c:v>800</c:v>
                </c:pt>
                <c:pt idx="27">
                  <c:v>810</c:v>
                </c:pt>
                <c:pt idx="28">
                  <c:v>790</c:v>
                </c:pt>
                <c:pt idx="29">
                  <c:v>800</c:v>
                </c:pt>
                <c:pt idx="30">
                  <c:v>800</c:v>
                </c:pt>
              </c:numCache>
            </c:numRef>
          </c:val>
          <c:smooth val="0"/>
          <c:extLst>
            <c:ext xmlns:c16="http://schemas.microsoft.com/office/drawing/2014/chart" uri="{C3380CC4-5D6E-409C-BE32-E72D297353CC}">
              <c16:uniqueId val="{00000001-FB8A-40CD-9344-7ED4325616E3}"/>
            </c:ext>
          </c:extLst>
        </c:ser>
        <c:ser>
          <c:idx val="2"/>
          <c:order val="2"/>
          <c:tx>
            <c:strRef>
              <c:f>[pd.xlsx]Sheet1!$T$1</c:f>
              <c:strCache>
                <c:ptCount val="1"/>
                <c:pt idx="0">
                  <c:v>Kp= 0.15,Kd=0</c:v>
                </c:pt>
              </c:strCache>
            </c:strRef>
          </c:tx>
          <c:spPr>
            <a:ln w="28575" cap="rnd">
              <a:solidFill>
                <a:schemeClr val="accent3"/>
              </a:solidFill>
              <a:round/>
            </a:ln>
            <a:effectLst/>
          </c:spPr>
          <c:marker>
            <c:symbol val="none"/>
          </c:marker>
          <c:val>
            <c:numRef>
              <c:f>[pd.xlsx]Sheet1!$T$2:$T$32</c:f>
              <c:numCache>
                <c:formatCode>General</c:formatCode>
                <c:ptCount val="31"/>
                <c:pt idx="0">
                  <c:v>0</c:v>
                </c:pt>
                <c:pt idx="1">
                  <c:v>0</c:v>
                </c:pt>
                <c:pt idx="2">
                  <c:v>150</c:v>
                </c:pt>
                <c:pt idx="3">
                  <c:v>440</c:v>
                </c:pt>
                <c:pt idx="4">
                  <c:v>730</c:v>
                </c:pt>
                <c:pt idx="5">
                  <c:v>940</c:v>
                </c:pt>
                <c:pt idx="6">
                  <c:v>990</c:v>
                </c:pt>
                <c:pt idx="7">
                  <c:v>960</c:v>
                </c:pt>
                <c:pt idx="8">
                  <c:v>890</c:v>
                </c:pt>
                <c:pt idx="9">
                  <c:v>820</c:v>
                </c:pt>
                <c:pt idx="10">
                  <c:v>780</c:v>
                </c:pt>
                <c:pt idx="11">
                  <c:v>730</c:v>
                </c:pt>
                <c:pt idx="12">
                  <c:v>730</c:v>
                </c:pt>
                <c:pt idx="13">
                  <c:v>760</c:v>
                </c:pt>
                <c:pt idx="14">
                  <c:v>790</c:v>
                </c:pt>
                <c:pt idx="15">
                  <c:v>810</c:v>
                </c:pt>
                <c:pt idx="16">
                  <c:v>800</c:v>
                </c:pt>
                <c:pt idx="17">
                  <c:v>820</c:v>
                </c:pt>
                <c:pt idx="18">
                  <c:v>810</c:v>
                </c:pt>
                <c:pt idx="19">
                  <c:v>810</c:v>
                </c:pt>
                <c:pt idx="20">
                  <c:v>800</c:v>
                </c:pt>
                <c:pt idx="21">
                  <c:v>800</c:v>
                </c:pt>
                <c:pt idx="22">
                  <c:v>800</c:v>
                </c:pt>
                <c:pt idx="23">
                  <c:v>800</c:v>
                </c:pt>
                <c:pt idx="24">
                  <c:v>800</c:v>
                </c:pt>
                <c:pt idx="25">
                  <c:v>790</c:v>
                </c:pt>
                <c:pt idx="26">
                  <c:v>800</c:v>
                </c:pt>
                <c:pt idx="27">
                  <c:v>810</c:v>
                </c:pt>
                <c:pt idx="28">
                  <c:v>790</c:v>
                </c:pt>
                <c:pt idx="29">
                  <c:v>800</c:v>
                </c:pt>
                <c:pt idx="30">
                  <c:v>800</c:v>
                </c:pt>
              </c:numCache>
            </c:numRef>
          </c:val>
          <c:smooth val="0"/>
          <c:extLst>
            <c:ext xmlns:c16="http://schemas.microsoft.com/office/drawing/2014/chart" uri="{C3380CC4-5D6E-409C-BE32-E72D297353CC}">
              <c16:uniqueId val="{00000002-FB8A-40CD-9344-7ED4325616E3}"/>
            </c:ext>
          </c:extLst>
        </c:ser>
        <c:ser>
          <c:idx val="3"/>
          <c:order val="3"/>
          <c:tx>
            <c:strRef>
              <c:f>[pd.xlsx]Sheet1!$U$1</c:f>
              <c:strCache>
                <c:ptCount val="1"/>
                <c:pt idx="0">
                  <c:v>Kp= 0.15,Kd=0.1</c:v>
                </c:pt>
              </c:strCache>
            </c:strRef>
          </c:tx>
          <c:spPr>
            <a:ln w="28575" cap="rnd">
              <a:solidFill>
                <a:schemeClr val="accent4"/>
              </a:solidFill>
              <a:round/>
            </a:ln>
            <a:effectLst/>
          </c:spPr>
          <c:marker>
            <c:symbol val="none"/>
          </c:marker>
          <c:val>
            <c:numRef>
              <c:f>[pd.xlsx]Sheet1!$U$2:$U$32</c:f>
              <c:numCache>
                <c:formatCode>General</c:formatCode>
                <c:ptCount val="31"/>
                <c:pt idx="0">
                  <c:v>0</c:v>
                </c:pt>
                <c:pt idx="1">
                  <c:v>80</c:v>
                </c:pt>
                <c:pt idx="2">
                  <c:v>320</c:v>
                </c:pt>
                <c:pt idx="3">
                  <c:v>570</c:v>
                </c:pt>
                <c:pt idx="4">
                  <c:v>730</c:v>
                </c:pt>
                <c:pt idx="5">
                  <c:v>780</c:v>
                </c:pt>
                <c:pt idx="6">
                  <c:v>810</c:v>
                </c:pt>
                <c:pt idx="7">
                  <c:v>820</c:v>
                </c:pt>
                <c:pt idx="8">
                  <c:v>830</c:v>
                </c:pt>
                <c:pt idx="9">
                  <c:v>810</c:v>
                </c:pt>
                <c:pt idx="10">
                  <c:v>790</c:v>
                </c:pt>
                <c:pt idx="11">
                  <c:v>800</c:v>
                </c:pt>
                <c:pt idx="12">
                  <c:v>810</c:v>
                </c:pt>
                <c:pt idx="13">
                  <c:v>800</c:v>
                </c:pt>
                <c:pt idx="14">
                  <c:v>800</c:v>
                </c:pt>
                <c:pt idx="15">
                  <c:v>790</c:v>
                </c:pt>
                <c:pt idx="16">
                  <c:v>810</c:v>
                </c:pt>
                <c:pt idx="17">
                  <c:v>800</c:v>
                </c:pt>
                <c:pt idx="18">
                  <c:v>800</c:v>
                </c:pt>
                <c:pt idx="19">
                  <c:v>790</c:v>
                </c:pt>
                <c:pt idx="20">
                  <c:v>810</c:v>
                </c:pt>
                <c:pt idx="21">
                  <c:v>800</c:v>
                </c:pt>
                <c:pt idx="22">
                  <c:v>800</c:v>
                </c:pt>
                <c:pt idx="23">
                  <c:v>800</c:v>
                </c:pt>
                <c:pt idx="24">
                  <c:v>800</c:v>
                </c:pt>
                <c:pt idx="25">
                  <c:v>810</c:v>
                </c:pt>
                <c:pt idx="26">
                  <c:v>790</c:v>
                </c:pt>
                <c:pt idx="27">
                  <c:v>800</c:v>
                </c:pt>
                <c:pt idx="28">
                  <c:v>800</c:v>
                </c:pt>
                <c:pt idx="29">
                  <c:v>810</c:v>
                </c:pt>
                <c:pt idx="30">
                  <c:v>800</c:v>
                </c:pt>
              </c:numCache>
            </c:numRef>
          </c:val>
          <c:smooth val="0"/>
          <c:extLst>
            <c:ext xmlns:c16="http://schemas.microsoft.com/office/drawing/2014/chart" uri="{C3380CC4-5D6E-409C-BE32-E72D297353CC}">
              <c16:uniqueId val="{00000003-FB8A-40CD-9344-7ED4325616E3}"/>
            </c:ext>
          </c:extLst>
        </c:ser>
        <c:ser>
          <c:idx val="4"/>
          <c:order val="4"/>
          <c:tx>
            <c:strRef>
              <c:f>[pd.xlsx]Sheet1!$V$1</c:f>
              <c:strCache>
                <c:ptCount val="1"/>
                <c:pt idx="0">
                  <c:v>Kp= 0.15,Kd=0.15</c:v>
                </c:pt>
              </c:strCache>
            </c:strRef>
          </c:tx>
          <c:spPr>
            <a:ln w="28575" cap="rnd">
              <a:solidFill>
                <a:schemeClr val="accent5"/>
              </a:solidFill>
              <a:round/>
            </a:ln>
            <a:effectLst/>
          </c:spPr>
          <c:marker>
            <c:symbol val="none"/>
          </c:marker>
          <c:val>
            <c:numRef>
              <c:f>[pd.xlsx]Sheet1!$V$2:$V$32</c:f>
              <c:numCache>
                <c:formatCode>General</c:formatCode>
                <c:ptCount val="31"/>
                <c:pt idx="0">
                  <c:v>0</c:v>
                </c:pt>
                <c:pt idx="1">
                  <c:v>210</c:v>
                </c:pt>
                <c:pt idx="2">
                  <c:v>500</c:v>
                </c:pt>
                <c:pt idx="3">
                  <c:v>640</c:v>
                </c:pt>
                <c:pt idx="4">
                  <c:v>660</c:v>
                </c:pt>
                <c:pt idx="5">
                  <c:v>690</c:v>
                </c:pt>
                <c:pt idx="6">
                  <c:v>740</c:v>
                </c:pt>
                <c:pt idx="7">
                  <c:v>780</c:v>
                </c:pt>
                <c:pt idx="8">
                  <c:v>770</c:v>
                </c:pt>
                <c:pt idx="9">
                  <c:v>780</c:v>
                </c:pt>
                <c:pt idx="10">
                  <c:v>790</c:v>
                </c:pt>
                <c:pt idx="11">
                  <c:v>800</c:v>
                </c:pt>
                <c:pt idx="12">
                  <c:v>790</c:v>
                </c:pt>
                <c:pt idx="13">
                  <c:v>800</c:v>
                </c:pt>
                <c:pt idx="14">
                  <c:v>790</c:v>
                </c:pt>
                <c:pt idx="15">
                  <c:v>810</c:v>
                </c:pt>
                <c:pt idx="16">
                  <c:v>800</c:v>
                </c:pt>
                <c:pt idx="17">
                  <c:v>790</c:v>
                </c:pt>
                <c:pt idx="18">
                  <c:v>800</c:v>
                </c:pt>
                <c:pt idx="19">
                  <c:v>810</c:v>
                </c:pt>
                <c:pt idx="20">
                  <c:v>800</c:v>
                </c:pt>
                <c:pt idx="21">
                  <c:v>790</c:v>
                </c:pt>
                <c:pt idx="22">
                  <c:v>800</c:v>
                </c:pt>
                <c:pt idx="23">
                  <c:v>810</c:v>
                </c:pt>
                <c:pt idx="24">
                  <c:v>800</c:v>
                </c:pt>
                <c:pt idx="25">
                  <c:v>800</c:v>
                </c:pt>
                <c:pt idx="26">
                  <c:v>800</c:v>
                </c:pt>
                <c:pt idx="27">
                  <c:v>800</c:v>
                </c:pt>
                <c:pt idx="28">
                  <c:v>800</c:v>
                </c:pt>
                <c:pt idx="29">
                  <c:v>800</c:v>
                </c:pt>
                <c:pt idx="30">
                  <c:v>800</c:v>
                </c:pt>
              </c:numCache>
            </c:numRef>
          </c:val>
          <c:smooth val="0"/>
          <c:extLst>
            <c:ext xmlns:c16="http://schemas.microsoft.com/office/drawing/2014/chart" uri="{C3380CC4-5D6E-409C-BE32-E72D297353CC}">
              <c16:uniqueId val="{00000004-FB8A-40CD-9344-7ED4325616E3}"/>
            </c:ext>
          </c:extLst>
        </c:ser>
        <c:ser>
          <c:idx val="5"/>
          <c:order val="5"/>
          <c:tx>
            <c:strRef>
              <c:f>[pd.xlsx]Sheet1!$W$1</c:f>
              <c:strCache>
                <c:ptCount val="1"/>
                <c:pt idx="0">
                  <c:v>Kp= 0.15,Kd=0.2</c:v>
                </c:pt>
              </c:strCache>
            </c:strRef>
          </c:tx>
          <c:spPr>
            <a:ln w="28575" cap="rnd">
              <a:solidFill>
                <a:schemeClr val="accent6"/>
              </a:solidFill>
              <a:round/>
            </a:ln>
            <a:effectLst/>
          </c:spPr>
          <c:marker>
            <c:symbol val="none"/>
          </c:marker>
          <c:val>
            <c:numRef>
              <c:f>[pd.xlsx]Sheet1!$W$2:$W$32</c:f>
              <c:numCache>
                <c:formatCode>General</c:formatCode>
                <c:ptCount val="31"/>
                <c:pt idx="0">
                  <c:v>0</c:v>
                </c:pt>
                <c:pt idx="1">
                  <c:v>210</c:v>
                </c:pt>
                <c:pt idx="2">
                  <c:v>510</c:v>
                </c:pt>
                <c:pt idx="3">
                  <c:v>630</c:v>
                </c:pt>
                <c:pt idx="4">
                  <c:v>670</c:v>
                </c:pt>
                <c:pt idx="5">
                  <c:v>700</c:v>
                </c:pt>
                <c:pt idx="6">
                  <c:v>740</c:v>
                </c:pt>
                <c:pt idx="7">
                  <c:v>760</c:v>
                </c:pt>
                <c:pt idx="8">
                  <c:v>780</c:v>
                </c:pt>
                <c:pt idx="9">
                  <c:v>780</c:v>
                </c:pt>
                <c:pt idx="10">
                  <c:v>790</c:v>
                </c:pt>
                <c:pt idx="11">
                  <c:v>790</c:v>
                </c:pt>
                <c:pt idx="12">
                  <c:v>810</c:v>
                </c:pt>
                <c:pt idx="13">
                  <c:v>790</c:v>
                </c:pt>
                <c:pt idx="14">
                  <c:v>800</c:v>
                </c:pt>
                <c:pt idx="15">
                  <c:v>800</c:v>
                </c:pt>
                <c:pt idx="16">
                  <c:v>800</c:v>
                </c:pt>
                <c:pt idx="17">
                  <c:v>800</c:v>
                </c:pt>
                <c:pt idx="18">
                  <c:v>790</c:v>
                </c:pt>
                <c:pt idx="19">
                  <c:v>800</c:v>
                </c:pt>
                <c:pt idx="20">
                  <c:v>810</c:v>
                </c:pt>
                <c:pt idx="21">
                  <c:v>800</c:v>
                </c:pt>
                <c:pt idx="22">
                  <c:v>790</c:v>
                </c:pt>
                <c:pt idx="23">
                  <c:v>800</c:v>
                </c:pt>
                <c:pt idx="24">
                  <c:v>810</c:v>
                </c:pt>
                <c:pt idx="25">
                  <c:v>800</c:v>
                </c:pt>
                <c:pt idx="26">
                  <c:v>800</c:v>
                </c:pt>
                <c:pt idx="27">
                  <c:v>800</c:v>
                </c:pt>
                <c:pt idx="28">
                  <c:v>800</c:v>
                </c:pt>
                <c:pt idx="29">
                  <c:v>800</c:v>
                </c:pt>
                <c:pt idx="30">
                  <c:v>800</c:v>
                </c:pt>
              </c:numCache>
            </c:numRef>
          </c:val>
          <c:smooth val="0"/>
          <c:extLst>
            <c:ext xmlns:c16="http://schemas.microsoft.com/office/drawing/2014/chart" uri="{C3380CC4-5D6E-409C-BE32-E72D297353CC}">
              <c16:uniqueId val="{00000005-FB8A-40CD-9344-7ED4325616E3}"/>
            </c:ext>
          </c:extLst>
        </c:ser>
        <c:dLbls>
          <c:showLegendKey val="0"/>
          <c:showVal val="0"/>
          <c:showCatName val="0"/>
          <c:showSerName val="0"/>
          <c:showPercent val="0"/>
          <c:showBubbleSize val="0"/>
        </c:dLbls>
        <c:smooth val="0"/>
        <c:axId val="671880368"/>
        <c:axId val="671888272"/>
      </c:lineChart>
      <c:catAx>
        <c:axId val="67188036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71888272"/>
        <c:crosses val="autoZero"/>
        <c:auto val="1"/>
        <c:lblAlgn val="ctr"/>
        <c:lblOffset val="100"/>
        <c:noMultiLvlLbl val="0"/>
      </c:catAx>
      <c:valAx>
        <c:axId val="671888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71880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t>2022/6/10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For Grasping and Loading task, we used OpenMV to help us detect objects. We first do transformation to the snapshots that we’ve taken, then after windowing and len correction, we can detect object based on neural networks which I will cover in the next slide. Another thing we have to do is to map the pixel coordinates of our camera to milimeter coordinates of our robot arm. Finally send data to MCU through serial port.</a:t>
            </a:r>
          </a:p>
        </p:txBody>
      </p:sp>
      <p:sp>
        <p:nvSpPr>
          <p:cNvPr id="4" name="灯片编号占位符 3"/>
          <p:cNvSpPr>
            <a:spLocks noGrp="1"/>
          </p:cNvSpPr>
          <p:nvPr>
            <p:ph type="sldNum" sz="quarter" idx="5"/>
          </p:nvPr>
        </p:nvSpPr>
        <p:spPr/>
        <p:txBody>
          <a:bodyPr/>
          <a:lstStyle/>
          <a:p>
            <a:fld id="{82681912-8CC0-4B9F-BE2A-5B54BD796BF3}"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For object detection, we make use of convolutional neural networks based on keras. After taking few pictures of target objects and manually label it, we trained our network with head of mobile net. So whenever we take a snapshot,  we input it into our network, processing it and generate features, finally the network can output possibilities of different labels, as well as its coordinates.</a:t>
            </a:r>
          </a:p>
        </p:txBody>
      </p:sp>
      <p:sp>
        <p:nvSpPr>
          <p:cNvPr id="4" name="灯片编号占位符 3"/>
          <p:cNvSpPr>
            <a:spLocks noGrp="1"/>
          </p:cNvSpPr>
          <p:nvPr>
            <p:ph type="sldNum" sz="quarter" idx="5"/>
          </p:nvPr>
        </p:nvSpPr>
        <p:spPr/>
        <p:txBody>
          <a:bodyPr/>
          <a:lstStyle/>
          <a:p>
            <a:fld id="{82681912-8CC0-4B9F-BE2A-5B54BD796BF3}"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latin typeface="Calibri" panose="020F0502020204030204" pitchFamily="34" charset="0"/>
                <a:cs typeface="Calibri" panose="020F0502020204030204" pitchFamily="34" charset="0"/>
              </a:rPr>
              <a:t>Our robot arm shares the kinematic designed with ABB IRB460 </a:t>
            </a:r>
            <a:r>
              <a:rPr lang="en-US" b="0" i="0" dirty="0">
                <a:solidFill>
                  <a:srgbClr val="555555"/>
                </a:solidFill>
                <a:effectLst/>
                <a:latin typeface="Calibri" panose="020F0502020204030204" pitchFamily="34" charset="0"/>
                <a:cs typeface="Calibri" panose="020F0502020204030204" pitchFamily="34" charset="0"/>
              </a:rPr>
              <a:t>scaled down with a ratio of 1:7, which is widely applied in industry.</a:t>
            </a:r>
          </a:p>
          <a:p>
            <a:r>
              <a:rPr lang="en-US" b="0" i="0" dirty="0">
                <a:solidFill>
                  <a:srgbClr val="202122"/>
                </a:solidFill>
                <a:effectLst/>
                <a:latin typeface="Calibri" panose="020F0502020204030204" pitchFamily="34" charset="0"/>
                <a:cs typeface="Calibri" panose="020F0502020204030204" pitchFamily="34" charset="0"/>
              </a:rPr>
              <a:t>DH parameters are the four parameters associated with a particular convention for attaching reference frames to the links of a spatial </a:t>
            </a:r>
            <a:r>
              <a:rPr lang="en-US" b="0" i="0" u="none" strike="noStrike" dirty="0">
                <a:solidFill>
                  <a:srgbClr val="0645AD"/>
                </a:solidFill>
                <a:effectLst/>
                <a:latin typeface="Calibri" panose="020F0502020204030204" pitchFamily="34" charset="0"/>
                <a:cs typeface="Calibri" panose="020F0502020204030204" pitchFamily="34" charset="0"/>
              </a:rPr>
              <a:t>kinematic chain.</a:t>
            </a:r>
            <a:endParaRPr lang="en-US" b="0" i="0" dirty="0">
              <a:solidFill>
                <a:srgbClr val="555555"/>
              </a:solidFill>
              <a:effectLst/>
              <a:latin typeface="Calibri" panose="020F0502020204030204" pitchFamily="34" charset="0"/>
              <a:cs typeface="Calibri" panose="020F0502020204030204" pitchFamily="34" charset="0"/>
            </a:endParaRPr>
          </a:p>
          <a:p>
            <a:r>
              <a:rPr lang="en-US" b="0" i="0" dirty="0">
                <a:solidFill>
                  <a:srgbClr val="555555"/>
                </a:solidFill>
                <a:effectLst/>
                <a:latin typeface="Calibri" panose="020F0502020204030204" pitchFamily="34" charset="0"/>
                <a:cs typeface="Calibri" panose="020F0502020204030204" pitchFamily="34" charset="0"/>
              </a:rPr>
              <a:t>Standard DH-parameter is applied to describe the linkages relationships.</a:t>
            </a:r>
          </a:p>
          <a:p>
            <a:r>
              <a:rPr lang="en-US" b="0" i="0" dirty="0">
                <a:solidFill>
                  <a:srgbClr val="555555"/>
                </a:solidFill>
                <a:effectLst/>
                <a:latin typeface="Calibri" panose="020F0502020204030204" pitchFamily="34" charset="0"/>
                <a:cs typeface="Calibri" panose="020F0502020204030204" pitchFamily="34" charset="0"/>
              </a:rPr>
              <a:t>Use DH-parameter to derive the homogeneous transformation from the base frame to the end effector frame, which is the basis of inverse kinematic.</a:t>
            </a:r>
          </a:p>
        </p:txBody>
      </p:sp>
      <p:sp>
        <p:nvSpPr>
          <p:cNvPr id="4" name="灯片编号占位符 3"/>
          <p:cNvSpPr>
            <a:spLocks noGrp="1"/>
          </p:cNvSpPr>
          <p:nvPr>
            <p:ph type="sldNum" sz="quarter" idx="5"/>
          </p:nvPr>
        </p:nvSpPr>
        <p:spPr/>
        <p:txBody>
          <a:bodyPr/>
          <a:lstStyle/>
          <a:p>
            <a:fld id="{82681912-8CC0-4B9F-BE2A-5B54BD796BF3}"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robotic arm is controlled by the servo, and the servo control depends on the PWM pulse width.</a:t>
            </a:r>
          </a:p>
          <a:p>
            <a:r>
              <a:rPr lang="en-US" altLang="zh-CN" dirty="0"/>
              <a:t>Due to the delay of the servo angle to the PWM change, in order to prevent the wrong transient end effector poses that causing the target object to be moved, we adopted trajectory planning, the last segment of the grasping only changes z coordinates.</a:t>
            </a:r>
          </a:p>
          <a:p>
            <a:endParaRPr lang="en-US" altLang="zh-CN" dirty="0"/>
          </a:p>
          <a:p>
            <a:r>
              <a:rPr lang="en-US" b="0" i="0" dirty="0">
                <a:solidFill>
                  <a:srgbClr val="000000"/>
                </a:solidFill>
                <a:effectLst/>
                <a:latin typeface="Roboto" panose="02000000000000000000" pitchFamily="2" charset="0"/>
              </a:rPr>
              <a:t>Our unloading mechanism is driven by a linear actuator, with the longest and shortest positions corresponding to the vertical and horizontal states of the hopper respectively.</a:t>
            </a:r>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E4C556E-D11A-48D7-81C0-B1B5323EC136}" type="datetimeFigureOut">
              <a:rPr lang="zh-CN" altLang="en-US" smtClean="0"/>
              <a:t>2022/6/10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t>2022/6/10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jp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8.jpeg"/><Relationship Id="rId7" Type="http://schemas.openxmlformats.org/officeDocument/2006/relationships/image" Target="../media/image2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10" Type="http://schemas.openxmlformats.org/officeDocument/2006/relationships/image" Target="../media/image32.png"/><Relationship Id="rId4" Type="http://schemas.openxmlformats.org/officeDocument/2006/relationships/image" Target="../media/image29.jpeg"/><Relationship Id="rId9" Type="http://schemas.openxmlformats.org/officeDocument/2006/relationships/image" Target="../media/image3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116597" y="2185233"/>
            <a:ext cx="5958806" cy="1054135"/>
          </a:xfrm>
          <a:prstGeom prst="rect">
            <a:avLst/>
          </a:prstGeom>
        </p:spPr>
        <p:txBody>
          <a:bodyPr wrap="square" lIns="68580" tIns="34290" rIns="68580" bIns="34290">
            <a:spAutoFit/>
          </a:bodyPr>
          <a:lstStyle/>
          <a:p>
            <a:pPr algn="ctr">
              <a:defRPr/>
            </a:pPr>
            <a:r>
              <a:rPr lang="en-US" altLang="zh-CN" sz="3200" b="1" dirty="0">
                <a:solidFill>
                  <a:srgbClr val="BCA890"/>
                </a:solidFill>
                <a:latin typeface="Calibri" panose="020F0502020204030204" pitchFamily="34" charset="0"/>
                <a:cs typeface="Calibri" panose="020F0502020204030204" pitchFamily="34" charset="0"/>
              </a:rPr>
              <a:t>Presentation of</a:t>
            </a:r>
            <a:r>
              <a:rPr lang="zh-CN" altLang="en-US" sz="3200" b="1" dirty="0">
                <a:solidFill>
                  <a:srgbClr val="BCA890"/>
                </a:solidFill>
                <a:latin typeface="Calibri" panose="020F0502020204030204" pitchFamily="34" charset="0"/>
                <a:cs typeface="Calibri" panose="020F0502020204030204" pitchFamily="34" charset="0"/>
              </a:rPr>
              <a:t> </a:t>
            </a:r>
            <a:br>
              <a:rPr lang="en-US" altLang="zh-CN" sz="3200" b="1" dirty="0">
                <a:solidFill>
                  <a:srgbClr val="BCA890"/>
                </a:solidFill>
                <a:latin typeface="Calibri" panose="020F0502020204030204" pitchFamily="34" charset="0"/>
                <a:cs typeface="Calibri" panose="020F0502020204030204" pitchFamily="34" charset="0"/>
              </a:rPr>
            </a:br>
            <a:r>
              <a:rPr lang="en-US" altLang="zh-CN" sz="3200" b="1" dirty="0">
                <a:solidFill>
                  <a:srgbClr val="BCA890"/>
                </a:solidFill>
                <a:latin typeface="Calibri" panose="020F0502020204030204" pitchFamily="34" charset="0"/>
                <a:cs typeface="Calibri" panose="020F0502020204030204" pitchFamily="34" charset="0"/>
              </a:rPr>
              <a:t>Design &amp; Manufacturing II</a:t>
            </a:r>
            <a:endParaRPr sz="3200" b="1" spc="225" dirty="0">
              <a:solidFill>
                <a:srgbClr val="BCA890"/>
              </a:solidFill>
              <a:latin typeface="包图粗朗体" panose="02000000000000000000" pitchFamily="2" charset="-122"/>
              <a:ea typeface="包图粗朗体" panose="02000000000000000000" pitchFamily="2" charset="-122"/>
              <a:cs typeface="+mn-ea"/>
              <a:sym typeface="+mn-lt"/>
            </a:endParaRPr>
          </a:p>
        </p:txBody>
      </p:sp>
      <p:sp>
        <p:nvSpPr>
          <p:cNvPr id="17" name="矩形 16"/>
          <p:cNvSpPr/>
          <p:nvPr/>
        </p:nvSpPr>
        <p:spPr>
          <a:xfrm>
            <a:off x="1578490" y="3233547"/>
            <a:ext cx="9035020" cy="1177245"/>
          </a:xfrm>
          <a:prstGeom prst="rect">
            <a:avLst/>
          </a:prstGeom>
        </p:spPr>
        <p:txBody>
          <a:bodyPr wrap="square" lIns="68580" tIns="34290" rIns="68580" bIns="34290">
            <a:spAutoFit/>
          </a:bodyPr>
          <a:lstStyle/>
          <a:p>
            <a:pPr algn="ctr">
              <a:defRPr/>
            </a:pPr>
            <a:r>
              <a:rPr lang="en-US" altLang="zh-CN" sz="3600" b="1" dirty="0">
                <a:solidFill>
                  <a:schemeClr val="bg1"/>
                </a:solidFill>
                <a:latin typeface="Calibri" panose="020F0502020204030204" pitchFamily="34" charset="0"/>
                <a:cs typeface="Calibri" panose="020F0502020204030204" pitchFamily="34" charset="0"/>
              </a:rPr>
              <a:t>An Obstacle Avoidance &amp; Tracking &amp; Loading Vehicle Based on </a:t>
            </a:r>
            <a:r>
              <a:rPr lang="en-US" altLang="zh-CN" sz="3600" b="1" dirty="0" err="1">
                <a:solidFill>
                  <a:schemeClr val="bg1"/>
                </a:solidFill>
                <a:latin typeface="Calibri" panose="020F0502020204030204" pitchFamily="34" charset="0"/>
                <a:cs typeface="Calibri" panose="020F0502020204030204" pitchFamily="34" charset="0"/>
              </a:rPr>
              <a:t>OpenMV</a:t>
            </a:r>
            <a:endParaRPr sz="36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
        <p:nvSpPr>
          <p:cNvPr id="18" name="文本框 17"/>
          <p:cNvSpPr txBox="1"/>
          <p:nvPr/>
        </p:nvSpPr>
        <p:spPr>
          <a:xfrm>
            <a:off x="3138482" y="4832162"/>
            <a:ext cx="5955476" cy="860235"/>
          </a:xfrm>
          <a:prstGeom prst="rect">
            <a:avLst/>
          </a:prstGeom>
          <a:noFill/>
        </p:spPr>
        <p:txBody>
          <a:bodyPr wrap="none" rtlCol="0">
            <a:spAutoFit/>
          </a:bodyPr>
          <a:lstStyle/>
          <a:p>
            <a:pPr algn="ctr">
              <a:lnSpc>
                <a:spcPct val="130000"/>
              </a:lnSpc>
            </a:pPr>
            <a:r>
              <a:rPr lang="zh-CN" altLang="en-US"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何润 </a:t>
            </a:r>
            <a:r>
              <a:rPr lang="en-US" altLang="zh-CN"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 </a:t>
            </a:r>
            <a:r>
              <a:rPr lang="zh-CN" altLang="en-US"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曾嘉龙 </a:t>
            </a:r>
            <a:r>
              <a:rPr lang="en-US" altLang="zh-CN"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 </a:t>
            </a:r>
            <a:r>
              <a:rPr lang="zh-CN" altLang="en-US"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田若瑶 </a:t>
            </a:r>
            <a:r>
              <a:rPr lang="en-US" altLang="zh-CN"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 </a:t>
            </a:r>
            <a:r>
              <a:rPr lang="zh-CN" altLang="en-US"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方略 </a:t>
            </a:r>
            <a:r>
              <a:rPr lang="en-US" altLang="zh-CN"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 </a:t>
            </a:r>
            <a:r>
              <a:rPr lang="zh-CN" altLang="en-US"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宋雨辰 </a:t>
            </a:r>
            <a:r>
              <a:rPr lang="en-US" altLang="zh-CN"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 </a:t>
            </a:r>
            <a:r>
              <a:rPr lang="zh-CN" altLang="en-US"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rPr>
              <a:t>齐睿</a:t>
            </a:r>
            <a:endParaRPr lang="en-US" altLang="zh-CN" sz="2000" dirty="0">
              <a:solidFill>
                <a:schemeClr val="tx1">
                  <a:lumMod val="95000"/>
                  <a:lumOff val="5000"/>
                </a:schemeClr>
              </a:solidFill>
              <a:latin typeface="楷体" panose="02010609060101010101" pitchFamily="49" charset="-122"/>
              <a:ea typeface="楷体" panose="02010609060101010101" pitchFamily="49" charset="-122"/>
              <a:cs typeface="Arial" panose="020B0604020202020204" pitchFamily="34" charset="0"/>
            </a:endParaRPr>
          </a:p>
          <a:p>
            <a:pPr algn="ctr">
              <a:lnSpc>
                <a:spcPct val="130000"/>
              </a:lnSpc>
            </a:pPr>
            <a:r>
              <a:rPr lang="en-US" altLang="zh-CN" sz="2000" dirty="0">
                <a:solidFill>
                  <a:schemeClr val="tx1">
                    <a:lumMod val="95000"/>
                    <a:lumOff val="5000"/>
                  </a:schemeClr>
                </a:solidFill>
                <a:latin typeface="Calibri" panose="020F0502020204030204" pitchFamily="34" charset="0"/>
                <a:ea typeface="楷体" panose="02010609060101010101" pitchFamily="49" charset="-122"/>
                <a:cs typeface="Calibri" panose="020F0502020204030204" pitchFamily="34" charset="0"/>
              </a:rPr>
              <a:t>2022/06/10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p:cNvSpPr/>
          <p:nvPr/>
        </p:nvSpPr>
        <p:spPr>
          <a:xfrm>
            <a:off x="3627492" y="2340810"/>
            <a:ext cx="8169933" cy="4422708"/>
          </a:xfrm>
          <a:prstGeom prst="roundRect">
            <a:avLst>
              <a:gd name="adj" fmla="val 8368"/>
            </a:avLst>
          </a:prstGeom>
          <a:noFill/>
          <a:ln w="28575">
            <a:solidFill>
              <a:srgbClr val="6667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3" name="Freeform 88"/>
          <p:cNvSpPr>
            <a:spLocks noEditPoints="1"/>
          </p:cNvSpPr>
          <p:nvPr/>
        </p:nvSpPr>
        <p:spPr bwMode="auto">
          <a:xfrm>
            <a:off x="2715856" y="2664474"/>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24" name="Freeform 80"/>
          <p:cNvSpPr>
            <a:spLocks noEditPoints="1"/>
          </p:cNvSpPr>
          <p:nvPr/>
        </p:nvSpPr>
        <p:spPr bwMode="auto">
          <a:xfrm>
            <a:off x="5806938" y="2630270"/>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25" name="Freeform 6"/>
          <p:cNvSpPr>
            <a:spLocks noEditPoints="1"/>
          </p:cNvSpPr>
          <p:nvPr/>
        </p:nvSpPr>
        <p:spPr bwMode="auto">
          <a:xfrm>
            <a:off x="8900535" y="2630271"/>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2" name="文本框 1"/>
          <p:cNvSpPr txBox="1"/>
          <p:nvPr/>
        </p:nvSpPr>
        <p:spPr>
          <a:xfrm>
            <a:off x="363894" y="237025"/>
            <a:ext cx="41521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Tracking</a:t>
            </a:r>
            <a:endParaRPr kumimoji="0" lang="zh-CN" altLang="en-US" sz="3200" b="1"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 name="文本框 2"/>
              <p:cNvSpPr txBox="1"/>
              <p:nvPr/>
            </p:nvSpPr>
            <p:spPr>
              <a:xfrm>
                <a:off x="363894" y="783612"/>
                <a:ext cx="11464212" cy="184665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Step1</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Use camera to</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collect</a:t>
                </a:r>
                <a:r>
                  <a:rPr kumimoji="0"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images</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use </a:t>
                </a:r>
                <a:r>
                  <a:rPr kumimoji="0" lang="en-US" altLang="zh-CN" sz="2400" b="0" i="0" u="none" strike="noStrike" kern="1200" cap="none" spc="0" normalizeH="0" baseline="0" noProof="0" dirty="0" err="1">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Openmv</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module to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binarize</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them. (reduce</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noise)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Step2</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Use linear regression method to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fit the route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ahead of the vehicle.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Step3</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Compare the route with the axis of the pixel coordinate system, then calculate the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deviation angle </a:t>
                </a:r>
                <a14:m>
                  <m:oMath xmlns:m="http://schemas.openxmlformats.org/officeDocument/2006/math">
                    <m:r>
                      <a:rPr kumimoji="0" lang="zh-CN" altLang="en-US" sz="2400" b="0" i="1" u="none" strike="noStrike" kern="1200" cap="none" spc="0" normalizeH="0" baseline="0" noProof="0" smtClean="0">
                        <a:ln>
                          <a:noFill/>
                        </a:ln>
                        <a:solidFill>
                          <a:srgbClr val="FF0000"/>
                        </a:solidFill>
                        <a:effectLst/>
                        <a:uLnTx/>
                        <a:uFillTx/>
                        <a:latin typeface="Cambria Math" panose="02040503050406030204" pitchFamily="18" charset="0"/>
                        <a:cs typeface="Calibri" panose="020F0502020204030204" pitchFamily="34" charset="0"/>
                      </a:rPr>
                      <m:t>𝜃</m:t>
                    </m:r>
                  </m:oMath>
                </a14:m>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and the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deviation displacement </a:t>
                </a:r>
                <a14:m>
                  <m:oMath xmlns:m="http://schemas.openxmlformats.org/officeDocument/2006/math">
                    <m:r>
                      <a:rPr kumimoji="0" lang="zh-CN" altLang="en-US" sz="2400" b="0" i="1" u="none" strike="noStrike" kern="1200" cap="none" spc="0" normalizeH="0" baseline="0" noProof="0" smtClean="0">
                        <a:ln>
                          <a:noFill/>
                        </a:ln>
                        <a:solidFill>
                          <a:srgbClr val="FF0000"/>
                        </a:solidFill>
                        <a:effectLst/>
                        <a:uLnTx/>
                        <a:uFillTx/>
                        <a:latin typeface="Cambria Math" panose="02040503050406030204" pitchFamily="18" charset="0"/>
                        <a:cs typeface="Calibri" panose="020F0502020204030204" pitchFamily="34" charset="0"/>
                      </a:rPr>
                      <m:t>𝜌</m:t>
                    </m:r>
                  </m:oMath>
                </a14:m>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of the vehicle. (calculate the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63894" y="783612"/>
                <a:ext cx="11464212" cy="1846659"/>
              </a:xfrm>
              <a:prstGeom prst="rect">
                <a:avLst/>
              </a:prstGeom>
              <a:blipFill rotWithShape="1">
                <a:blip r:embed="rId3"/>
                <a:stretch>
                  <a:fillRect t="-1" r="5" b="5"/>
                </a:stretch>
              </a:blipFill>
            </p:spPr>
            <p:txBody>
              <a:bodyPr/>
              <a:lstStyle/>
              <a:p>
                <a:r>
                  <a:rPr lang="zh-CN" altLang="en-US">
                    <a:noFill/>
                  </a:rPr>
                  <a:t> </a:t>
                </a:r>
              </a:p>
            </p:txBody>
          </p:sp>
        </mc:Fallback>
      </mc:AlternateContent>
      <p:cxnSp>
        <p:nvCxnSpPr>
          <p:cNvPr id="7" name="直接箭头连接符 6"/>
          <p:cNvCxnSpPr/>
          <p:nvPr/>
        </p:nvCxnSpPr>
        <p:spPr>
          <a:xfrm>
            <a:off x="85384" y="3385807"/>
            <a:ext cx="12255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465559" y="2725480"/>
            <a:ext cx="11663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Collect Images</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 name="矩形 3"/>
          <p:cNvSpPr/>
          <p:nvPr/>
        </p:nvSpPr>
        <p:spPr>
          <a:xfrm>
            <a:off x="1310900" y="2553029"/>
            <a:ext cx="2105052" cy="1748832"/>
          </a:xfrm>
          <a:prstGeom prst="rect">
            <a:avLst/>
          </a:prstGeom>
          <a:blipFill>
            <a:blip r:embed="rId4"/>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cxnSp>
        <p:nvCxnSpPr>
          <p:cNvPr id="15" name="直接箭头连接符 14"/>
          <p:cNvCxnSpPr>
            <a:stCxn id="4" idx="3"/>
          </p:cNvCxnSpPr>
          <p:nvPr/>
        </p:nvCxnSpPr>
        <p:spPr>
          <a:xfrm>
            <a:off x="3415952" y="3427445"/>
            <a:ext cx="1416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3580814" y="3028880"/>
            <a:ext cx="13179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Binarization</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7" name="矩形 16"/>
          <p:cNvSpPr/>
          <p:nvPr/>
        </p:nvSpPr>
        <p:spPr>
          <a:xfrm>
            <a:off x="4822033" y="2553029"/>
            <a:ext cx="2105052" cy="1748832"/>
          </a:xfrm>
          <a:prstGeom prst="rect">
            <a:avLst/>
          </a:prstGeom>
          <a:blipFill dpi="0" rotWithShape="1">
            <a:blip r:embed="rId5"/>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cxnSp>
        <p:nvCxnSpPr>
          <p:cNvPr id="18" name="直接箭头连接符 17"/>
          <p:cNvCxnSpPr>
            <a:endCxn id="20" idx="1"/>
          </p:cNvCxnSpPr>
          <p:nvPr/>
        </p:nvCxnSpPr>
        <p:spPr>
          <a:xfrm flipV="1">
            <a:off x="6927085" y="3415786"/>
            <a:ext cx="1570749" cy="11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7007041" y="3058113"/>
            <a:ext cx="149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Fit</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the</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route</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0" name="矩形 19"/>
          <p:cNvSpPr/>
          <p:nvPr/>
        </p:nvSpPr>
        <p:spPr>
          <a:xfrm>
            <a:off x="8497834" y="2541370"/>
            <a:ext cx="2105052" cy="1748832"/>
          </a:xfrm>
          <a:prstGeom prst="rect">
            <a:avLst/>
          </a:prstGeom>
          <a:blipFill>
            <a:blip r:embed="rId5"/>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6" name="文本框 25"/>
              <p:cNvSpPr txBox="1"/>
              <p:nvPr/>
            </p:nvSpPr>
            <p:spPr>
              <a:xfrm>
                <a:off x="9597806" y="4486998"/>
                <a:ext cx="201015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Compare the route with the axis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calculate </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𝜃</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and </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𝜌</m:t>
                    </m:r>
                  </m:oMath>
                </a14:m>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9597806" y="4486998"/>
                <a:ext cx="2010159" cy="923330"/>
              </a:xfrm>
              <a:prstGeom prst="rect">
                <a:avLst/>
              </a:prstGeom>
              <a:blipFill rotWithShape="1">
                <a:blip r:embed="rId6"/>
                <a:stretch>
                  <a:fillRect l="-21" t="-10" r="8" b="14"/>
                </a:stretch>
              </a:blipFill>
            </p:spPr>
            <p:txBody>
              <a:bodyPr/>
              <a:lstStyle/>
              <a:p>
                <a:r>
                  <a:rPr lang="zh-CN" altLang="en-US">
                    <a:noFill/>
                  </a:rPr>
                  <a:t> </a:t>
                </a:r>
              </a:p>
            </p:txBody>
          </p:sp>
        </mc:Fallback>
      </mc:AlternateContent>
      <p:cxnSp>
        <p:nvCxnSpPr>
          <p:cNvPr id="29" name="连接符: 肘形 28"/>
          <p:cNvCxnSpPr>
            <a:stCxn id="20" idx="2"/>
            <a:endCxn id="32" idx="3"/>
          </p:cNvCxnSpPr>
          <p:nvPr/>
        </p:nvCxnSpPr>
        <p:spPr>
          <a:xfrm rot="5400000">
            <a:off x="8047315" y="4113757"/>
            <a:ext cx="1326601" cy="167949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2" name="矩形 31"/>
          <p:cNvSpPr/>
          <p:nvPr/>
        </p:nvSpPr>
        <p:spPr>
          <a:xfrm>
            <a:off x="5160049" y="4515566"/>
            <a:ext cx="2710820" cy="2202474"/>
          </a:xfrm>
          <a:prstGeom prst="rect">
            <a:avLst/>
          </a:prstGeom>
          <a:blipFill dpi="0" rotWithShape="1">
            <a:blip r:embed="rId5"/>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cxnSp>
        <p:nvCxnSpPr>
          <p:cNvPr id="36" name="直接箭头连接符 35"/>
          <p:cNvCxnSpPr>
            <a:cxnSpLocks/>
          </p:cNvCxnSpPr>
          <p:nvPr/>
        </p:nvCxnSpPr>
        <p:spPr>
          <a:xfrm flipH="1">
            <a:off x="4129767" y="5625908"/>
            <a:ext cx="1813598" cy="14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文本框 39"/>
          <p:cNvSpPr txBox="1"/>
          <p:nvPr/>
        </p:nvSpPr>
        <p:spPr>
          <a:xfrm>
            <a:off x="4191970" y="5156552"/>
            <a:ext cx="13179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Print out</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6" name="文本框 45"/>
          <p:cNvSpPr txBox="1"/>
          <p:nvPr/>
        </p:nvSpPr>
        <p:spPr>
          <a:xfrm>
            <a:off x="8666621" y="6256375"/>
            <a:ext cx="3032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66676C"/>
                </a:solidFill>
                <a:effectLst/>
                <a:uLnTx/>
                <a:uFillTx/>
                <a:latin typeface="Calibri" panose="020F0502020204030204" pitchFamily="34" charset="0"/>
                <a:ea typeface="等线" panose="02010600030101010101" pitchFamily="2" charset="-122"/>
                <a:cs typeface="Calibri" panose="020F0502020204030204" pitchFamily="34" charset="0"/>
              </a:rPr>
              <a:t>Image processing</a:t>
            </a:r>
            <a:endParaRPr kumimoji="0" lang="zh-CN" altLang="en-US" sz="2400" b="1" i="0" u="none" strike="noStrike" kern="1200" cap="none" spc="0" normalizeH="0" baseline="0" noProof="0" dirty="0">
              <a:ln>
                <a:noFill/>
              </a:ln>
              <a:solidFill>
                <a:srgbClr val="66676C"/>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6" name="直接连接符 5">
            <a:extLst>
              <a:ext uri="{FF2B5EF4-FFF2-40B4-BE49-F238E27FC236}">
                <a16:creationId xmlns:a16="http://schemas.microsoft.com/office/drawing/2014/main" id="{5C4C0994-D176-C0C1-E793-B5E5836E38A9}"/>
              </a:ext>
            </a:extLst>
          </p:cNvPr>
          <p:cNvCxnSpPr>
            <a:endCxn id="20" idx="2"/>
          </p:cNvCxnSpPr>
          <p:nvPr/>
        </p:nvCxnSpPr>
        <p:spPr>
          <a:xfrm>
            <a:off x="8780106" y="2553029"/>
            <a:ext cx="770254" cy="17371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EB51667-B67E-C62E-90A1-12941EAFF592}"/>
              </a:ext>
            </a:extLst>
          </p:cNvPr>
          <p:cNvCxnSpPr>
            <a:cxnSpLocks/>
          </p:cNvCxnSpPr>
          <p:nvPr/>
        </p:nvCxnSpPr>
        <p:spPr>
          <a:xfrm>
            <a:off x="5489432" y="4515621"/>
            <a:ext cx="930029" cy="22024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5D97B7C-8739-C1AF-F91C-DEA29BA26D13}"/>
              </a:ext>
            </a:extLst>
          </p:cNvPr>
          <p:cNvCxnSpPr>
            <a:stCxn id="32" idx="0"/>
          </p:cNvCxnSpPr>
          <p:nvPr/>
        </p:nvCxnSpPr>
        <p:spPr>
          <a:xfrm>
            <a:off x="6515459" y="4515566"/>
            <a:ext cx="6350" cy="2247952"/>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08699195-6095-EA6E-9DC8-B372055D3587}"/>
              </a:ext>
            </a:extLst>
          </p:cNvPr>
          <p:cNvPicPr>
            <a:picLocks noChangeAspect="1"/>
          </p:cNvPicPr>
          <p:nvPr/>
        </p:nvPicPr>
        <p:blipFill rotWithShape="1">
          <a:blip r:embed="rId7">
            <a:extLst>
              <a:ext uri="{28A0092B-C50C-407E-A947-70E740481C1C}">
                <a14:useLocalDpi xmlns:a14="http://schemas.microsoft.com/office/drawing/2010/main" val="0"/>
              </a:ext>
            </a:extLst>
          </a:blip>
          <a:srcRect l="26817" r="9035" b="82983"/>
          <a:stretch/>
        </p:blipFill>
        <p:spPr>
          <a:xfrm>
            <a:off x="121113" y="5462689"/>
            <a:ext cx="4019259" cy="279682"/>
          </a:xfrm>
          <a:prstGeom prst="rect">
            <a:avLst/>
          </a:prstGeom>
        </p:spPr>
      </p:pic>
      <p:sp>
        <p:nvSpPr>
          <p:cNvPr id="21" name="任意多边形: 形状 20">
            <a:extLst>
              <a:ext uri="{FF2B5EF4-FFF2-40B4-BE49-F238E27FC236}">
                <a16:creationId xmlns:a16="http://schemas.microsoft.com/office/drawing/2014/main" id="{AB8D31CF-8ED4-3CA2-CEAD-6887EAF5E3CF}"/>
              </a:ext>
            </a:extLst>
          </p:cNvPr>
          <p:cNvSpPr/>
          <p:nvPr/>
        </p:nvSpPr>
        <p:spPr>
          <a:xfrm>
            <a:off x="6064898" y="5809533"/>
            <a:ext cx="457200" cy="96745"/>
          </a:xfrm>
          <a:custGeom>
            <a:avLst/>
            <a:gdLst>
              <a:gd name="connsiteX0" fmla="*/ 0 w 457200"/>
              <a:gd name="connsiteY0" fmla="*/ 96745 h 96745"/>
              <a:gd name="connsiteX1" fmla="*/ 102637 w 457200"/>
              <a:gd name="connsiteY1" fmla="*/ 68753 h 96745"/>
              <a:gd name="connsiteX2" fmla="*/ 149290 w 457200"/>
              <a:gd name="connsiteY2" fmla="*/ 40761 h 96745"/>
              <a:gd name="connsiteX3" fmla="*/ 177282 w 457200"/>
              <a:gd name="connsiteY3" fmla="*/ 31430 h 96745"/>
              <a:gd name="connsiteX4" fmla="*/ 223935 w 457200"/>
              <a:gd name="connsiteY4" fmla="*/ 3438 h 96745"/>
              <a:gd name="connsiteX5" fmla="*/ 457200 w 457200"/>
              <a:gd name="connsiteY5" fmla="*/ 3438 h 9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96745">
                <a:moveTo>
                  <a:pt x="0" y="96745"/>
                </a:moveTo>
                <a:cubicBezTo>
                  <a:pt x="34212" y="87414"/>
                  <a:pt x="69433" y="81205"/>
                  <a:pt x="102637" y="68753"/>
                </a:cubicBezTo>
                <a:cubicBezTo>
                  <a:pt x="119618" y="62385"/>
                  <a:pt x="133069" y="48872"/>
                  <a:pt x="149290" y="40761"/>
                </a:cubicBezTo>
                <a:cubicBezTo>
                  <a:pt x="158087" y="36362"/>
                  <a:pt x="168485" y="35829"/>
                  <a:pt x="177282" y="31430"/>
                </a:cubicBezTo>
                <a:cubicBezTo>
                  <a:pt x="193503" y="23319"/>
                  <a:pt x="205890" y="5243"/>
                  <a:pt x="223935" y="3438"/>
                </a:cubicBezTo>
                <a:cubicBezTo>
                  <a:pt x="301304" y="-4299"/>
                  <a:pt x="379445" y="3438"/>
                  <a:pt x="457200" y="3438"/>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E9A235AC-2402-EE62-BB5F-0E8F36FE4412}"/>
                  </a:ext>
                </a:extLst>
              </p:cNvPr>
              <p:cNvSpPr txBox="1"/>
              <p:nvPr/>
            </p:nvSpPr>
            <p:spPr>
              <a:xfrm>
                <a:off x="6154636" y="5809533"/>
                <a:ext cx="3671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1800" b="0" i="1" u="none" strike="noStrike" kern="1200" cap="none" spc="0" normalizeH="0" baseline="0" noProof="0" smtClean="0">
                        <a:ln>
                          <a:noFill/>
                        </a:ln>
                        <a:solidFill>
                          <a:srgbClr val="FF0000"/>
                        </a:solidFill>
                        <a:effectLst/>
                        <a:uLnTx/>
                        <a:uFillTx/>
                        <a:latin typeface="Cambria Math" panose="02040503050406030204" pitchFamily="18" charset="0"/>
                        <a:cs typeface="Calibri" panose="020F0502020204030204" pitchFamily="34" charset="0"/>
                      </a:rPr>
                      <m:t>𝜃</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35" name="文本框 34">
                <a:extLst>
                  <a:ext uri="{FF2B5EF4-FFF2-40B4-BE49-F238E27FC236}">
                    <a16:creationId xmlns:a16="http://schemas.microsoft.com/office/drawing/2014/main" id="{E9A235AC-2402-EE62-BB5F-0E8F36FE4412}"/>
                  </a:ext>
                </a:extLst>
              </p:cNvPr>
              <p:cNvSpPr txBox="1">
                <a:spLocks noRot="1" noChangeAspect="1" noMove="1" noResize="1" noEditPoints="1" noAdjustHandles="1" noChangeArrowheads="1" noChangeShapeType="1" noTextEdit="1"/>
              </p:cNvSpPr>
              <p:nvPr/>
            </p:nvSpPr>
            <p:spPr>
              <a:xfrm>
                <a:off x="6154636" y="5809533"/>
                <a:ext cx="367173" cy="369332"/>
              </a:xfrm>
              <a:prstGeom prst="rect">
                <a:avLst/>
              </a:prstGeom>
              <a:blipFill>
                <a:blip r:embed="rId8"/>
                <a:stretch>
                  <a:fillRect/>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EB897A17-F6AF-A0F6-1355-5D82CB44BED1}"/>
              </a:ext>
            </a:extLst>
          </p:cNvPr>
          <p:cNvCxnSpPr/>
          <p:nvPr/>
        </p:nvCxnSpPr>
        <p:spPr>
          <a:xfrm>
            <a:off x="5489432" y="6382139"/>
            <a:ext cx="804066" cy="2612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F06A016-DBC4-52BD-2484-FA11E819BD40}"/>
                  </a:ext>
                </a:extLst>
              </p:cNvPr>
              <p:cNvSpPr txBox="1"/>
              <p:nvPr/>
            </p:nvSpPr>
            <p:spPr>
              <a:xfrm>
                <a:off x="5203398" y="6117875"/>
                <a:ext cx="2735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smtClean="0">
                          <a:ln>
                            <a:noFill/>
                          </a:ln>
                          <a:solidFill>
                            <a:srgbClr val="FF0000"/>
                          </a:solidFill>
                          <a:effectLst/>
                          <a:uLnTx/>
                          <a:uFillTx/>
                          <a:latin typeface="Cambria Math" panose="02040503050406030204" pitchFamily="18" charset="0"/>
                          <a:cs typeface="Calibri" panose="020F0502020204030204" pitchFamily="34" charset="0"/>
                        </a:rPr>
                        <m:t>𝜌</m:t>
                      </m:r>
                    </m:oMath>
                  </m:oMathPara>
                </a14:m>
                <a:endParaRPr kumimoji="0" lang="zh-CN" altLang="en-US" sz="1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endParaRPr>
              </a:p>
            </p:txBody>
          </p:sp>
        </mc:Choice>
        <mc:Fallback xmlns="">
          <p:sp>
            <p:nvSpPr>
              <p:cNvPr id="39" name="文本框 38">
                <a:extLst>
                  <a:ext uri="{FF2B5EF4-FFF2-40B4-BE49-F238E27FC236}">
                    <a16:creationId xmlns:a16="http://schemas.microsoft.com/office/drawing/2014/main" id="{1F06A016-DBC4-52BD-2484-FA11E819BD40}"/>
                  </a:ext>
                </a:extLst>
              </p:cNvPr>
              <p:cNvSpPr txBox="1">
                <a:spLocks noRot="1" noChangeAspect="1" noMove="1" noResize="1" noEditPoints="1" noAdjustHandles="1" noChangeArrowheads="1" noChangeShapeType="1" noTextEdit="1"/>
              </p:cNvSpPr>
              <p:nvPr/>
            </p:nvSpPr>
            <p:spPr>
              <a:xfrm>
                <a:off x="5203398" y="6117875"/>
                <a:ext cx="273533" cy="369332"/>
              </a:xfrm>
              <a:prstGeom prst="rect">
                <a:avLst/>
              </a:prstGeom>
              <a:blipFill>
                <a:blip r:embed="rId9"/>
                <a:stretch>
                  <a:fillRect r="-13636" b="-666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80"/>
          <p:cNvSpPr>
            <a:spLocks noEditPoints="1"/>
          </p:cNvSpPr>
          <p:nvPr/>
        </p:nvSpPr>
        <p:spPr bwMode="auto">
          <a:xfrm>
            <a:off x="6113496" y="3012826"/>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25" name="Freeform 6"/>
          <p:cNvSpPr>
            <a:spLocks noEditPoints="1"/>
          </p:cNvSpPr>
          <p:nvPr/>
        </p:nvSpPr>
        <p:spPr bwMode="auto">
          <a:xfrm>
            <a:off x="9207093" y="3012827"/>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2" name="文本框 1"/>
          <p:cNvSpPr txBox="1"/>
          <p:nvPr/>
        </p:nvSpPr>
        <p:spPr>
          <a:xfrm>
            <a:off x="363894" y="237025"/>
            <a:ext cx="41521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Tracking</a:t>
            </a:r>
            <a:endParaRPr kumimoji="0" lang="zh-CN" altLang="en-US" sz="3200" b="1"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8" name="文本框 7"/>
          <p:cNvSpPr txBox="1"/>
          <p:nvPr/>
        </p:nvSpPr>
        <p:spPr>
          <a:xfrm>
            <a:off x="363893" y="783612"/>
            <a:ext cx="11355356"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Step4</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Inp</a:t>
            </a:r>
            <a:r>
              <a:rPr kumimoji="0"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ut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the errors</a:t>
            </a:r>
            <a:r>
              <a:rPr kumimoji="0"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in</a:t>
            </a:r>
            <a:r>
              <a:rPr kumimoji="0"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to PID controller</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adjust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the </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controller parameters,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then </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get the appropriate control output</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Step5</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Based on the control output of PID controller,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calculate the voltage duty ratio</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Finally,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pass them to MCU</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p>
        </p:txBody>
      </p:sp>
      <mc:AlternateContent xmlns:mc="http://schemas.openxmlformats.org/markup-compatibility/2006" xmlns:a14="http://schemas.microsoft.com/office/drawing/2010/main">
        <mc:Choice Requires="a14">
          <p:sp>
            <p:nvSpPr>
              <p:cNvPr id="14" name="文本框 13"/>
              <p:cNvSpPr txBox="1"/>
              <p:nvPr/>
            </p:nvSpPr>
            <p:spPr>
              <a:xfrm>
                <a:off x="670451" y="4165346"/>
                <a:ext cx="184046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deviation angle </a:t>
                </a:r>
                <a14:m>
                  <m:oMath xmlns:m="http://schemas.openxmlformats.org/officeDocument/2006/math">
                    <m:r>
                      <a:rPr kumimoji="0" lang="zh-CN" altLang="en-US" sz="18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cs typeface="Calibri" panose="020F0502020204030204" pitchFamily="34" charset="0"/>
                      </a:rPr>
                      <m:t>𝜃</m:t>
                    </m:r>
                  </m:oMath>
                </a14:m>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 </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70451" y="4165346"/>
                <a:ext cx="1840463" cy="369332"/>
              </a:xfrm>
              <a:prstGeom prst="rect">
                <a:avLst/>
              </a:prstGeom>
              <a:blipFill rotWithShape="1">
                <a:blip r:embed="rId3"/>
                <a:stretch>
                  <a:fillRect l="-29" t="-103" r="7"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58322" y="5029791"/>
                <a:ext cx="166471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deviation displacement </a:t>
                </a:r>
                <a14:m>
                  <m:oMath xmlns:m="http://schemas.openxmlformats.org/officeDocument/2006/math">
                    <m:r>
                      <a:rPr kumimoji="0" lang="zh-CN" altLang="en-US" sz="18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cs typeface="Calibri" panose="020F0502020204030204" pitchFamily="34" charset="0"/>
                      </a:rPr>
                      <m:t>𝜌</m:t>
                    </m:r>
                  </m:oMath>
                </a14:m>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 </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58322" y="5029791"/>
                <a:ext cx="1664719" cy="646331"/>
              </a:xfrm>
              <a:prstGeom prst="rect">
                <a:avLst/>
              </a:prstGeom>
              <a:blipFill rotWithShape="1">
                <a:blip r:embed="rId4"/>
                <a:stretch>
                  <a:fillRect l="-8" t="-91" r="31" b="76"/>
                </a:stretch>
              </a:blipFill>
            </p:spPr>
            <p:txBody>
              <a:bodyPr/>
              <a:lstStyle/>
              <a:p>
                <a:r>
                  <a:rPr lang="zh-CN" altLang="en-US">
                    <a:noFill/>
                  </a:rPr>
                  <a:t> </a:t>
                </a:r>
              </a:p>
            </p:txBody>
          </p:sp>
        </mc:Fallback>
      </mc:AlternateContent>
      <p:sp>
        <p:nvSpPr>
          <p:cNvPr id="11" name="矩形 10"/>
          <p:cNvSpPr/>
          <p:nvPr/>
        </p:nvSpPr>
        <p:spPr>
          <a:xfrm>
            <a:off x="2423041" y="4189445"/>
            <a:ext cx="1583873" cy="69046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PID Controller</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8" name="矩形 17"/>
          <p:cNvSpPr/>
          <p:nvPr/>
        </p:nvSpPr>
        <p:spPr>
          <a:xfrm>
            <a:off x="2415276" y="5352956"/>
            <a:ext cx="1583873" cy="69046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PID Controller</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3" name="流程图: 汇总连接 12"/>
          <p:cNvSpPr/>
          <p:nvPr/>
        </p:nvSpPr>
        <p:spPr>
          <a:xfrm>
            <a:off x="5060504" y="4887874"/>
            <a:ext cx="494523" cy="488301"/>
          </a:xfrm>
          <a:prstGeom prst="flowChartSummingJunction">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17" name="连接符: 肘形 16"/>
          <p:cNvCxnSpPr>
            <a:stCxn id="11" idx="3"/>
            <a:endCxn id="13" idx="0"/>
          </p:cNvCxnSpPr>
          <p:nvPr/>
        </p:nvCxnSpPr>
        <p:spPr>
          <a:xfrm>
            <a:off x="4006914" y="4534678"/>
            <a:ext cx="1300852" cy="3531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 name="连接符: 肘形 19"/>
          <p:cNvCxnSpPr>
            <a:stCxn id="18" idx="3"/>
            <a:endCxn id="13" idx="4"/>
          </p:cNvCxnSpPr>
          <p:nvPr/>
        </p:nvCxnSpPr>
        <p:spPr>
          <a:xfrm flipV="1">
            <a:off x="3999149" y="5376175"/>
            <a:ext cx="1308617" cy="322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4094787" y="4217883"/>
            <a:ext cx="139491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Control output 1</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29" name="文本框 28"/>
          <p:cNvSpPr txBox="1"/>
          <p:nvPr/>
        </p:nvSpPr>
        <p:spPr>
          <a:xfrm>
            <a:off x="4092746" y="5376175"/>
            <a:ext cx="112142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Control output 2</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30" name="文本框 29"/>
          <p:cNvSpPr txBox="1"/>
          <p:nvPr/>
        </p:nvSpPr>
        <p:spPr>
          <a:xfrm>
            <a:off x="5308536" y="4534677"/>
            <a:ext cx="4929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31" name="文本框 30"/>
          <p:cNvSpPr txBox="1"/>
          <p:nvPr/>
        </p:nvSpPr>
        <p:spPr>
          <a:xfrm>
            <a:off x="5328766" y="5318094"/>
            <a:ext cx="4929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cxnSp>
        <p:nvCxnSpPr>
          <p:cNvPr id="33" name="直接箭头连接符 32"/>
          <p:cNvCxnSpPr>
            <a:stCxn id="13" idx="6"/>
            <a:endCxn id="57" idx="1"/>
          </p:cNvCxnSpPr>
          <p:nvPr/>
        </p:nvCxnSpPr>
        <p:spPr>
          <a:xfrm flipV="1">
            <a:off x="5555027" y="5112107"/>
            <a:ext cx="1477552" cy="19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5488244" y="4741719"/>
            <a:ext cx="15745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Control output </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57" name="矩形 56"/>
          <p:cNvSpPr/>
          <p:nvPr/>
        </p:nvSpPr>
        <p:spPr>
          <a:xfrm>
            <a:off x="7032579" y="4766874"/>
            <a:ext cx="1765625" cy="69046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PWM Calculator</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59" name="连接符: 肘形 58"/>
          <p:cNvCxnSpPr>
            <a:stCxn id="57" idx="0"/>
          </p:cNvCxnSpPr>
          <p:nvPr/>
        </p:nvCxnSpPr>
        <p:spPr>
          <a:xfrm rot="5400000" flipH="1" flipV="1">
            <a:off x="8300041" y="3890235"/>
            <a:ext cx="491990" cy="126128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0" name="文本框 59"/>
          <p:cNvSpPr txBox="1"/>
          <p:nvPr/>
        </p:nvSpPr>
        <p:spPr>
          <a:xfrm>
            <a:off x="6865545" y="3889141"/>
            <a:ext cx="2599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Left voltage duty ratio</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62" name="连接符: 肘形 61"/>
          <p:cNvCxnSpPr>
            <a:stCxn id="57" idx="2"/>
          </p:cNvCxnSpPr>
          <p:nvPr/>
        </p:nvCxnSpPr>
        <p:spPr>
          <a:xfrm rot="16200000" flipH="1">
            <a:off x="8300039" y="5072692"/>
            <a:ext cx="491992" cy="12612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6627388" y="6012079"/>
            <a:ext cx="2732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Right voltage duty ratio</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68" name="矩形 67"/>
          <p:cNvSpPr/>
          <p:nvPr/>
        </p:nvSpPr>
        <p:spPr>
          <a:xfrm>
            <a:off x="9176678" y="3713584"/>
            <a:ext cx="2169346" cy="257524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1" name="文本框 70"/>
          <p:cNvSpPr txBox="1"/>
          <p:nvPr/>
        </p:nvSpPr>
        <p:spPr>
          <a:xfrm>
            <a:off x="9919455" y="4845125"/>
            <a:ext cx="12612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stm32</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72" name="矩形 71"/>
          <p:cNvSpPr/>
          <p:nvPr/>
        </p:nvSpPr>
        <p:spPr>
          <a:xfrm>
            <a:off x="6113496" y="2805364"/>
            <a:ext cx="1025403" cy="69046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camera</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73" name="直接箭头连接符 72"/>
          <p:cNvCxnSpPr>
            <a:stCxn id="76" idx="1"/>
            <a:endCxn id="72" idx="3"/>
          </p:cNvCxnSpPr>
          <p:nvPr/>
        </p:nvCxnSpPr>
        <p:spPr>
          <a:xfrm flipH="1">
            <a:off x="7138899" y="3150597"/>
            <a:ext cx="22204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文本框 75"/>
          <p:cNvSpPr txBox="1"/>
          <p:nvPr/>
        </p:nvSpPr>
        <p:spPr>
          <a:xfrm>
            <a:off x="9359396" y="2965931"/>
            <a:ext cx="20257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raw information</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78" name="直接箭头连接符 77"/>
          <p:cNvCxnSpPr/>
          <p:nvPr/>
        </p:nvCxnSpPr>
        <p:spPr>
          <a:xfrm flipH="1">
            <a:off x="5089461" y="3150596"/>
            <a:ext cx="10240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文本框 78"/>
          <p:cNvSpPr txBox="1"/>
          <p:nvPr/>
        </p:nvSpPr>
        <p:spPr>
          <a:xfrm>
            <a:off x="5186530" y="3140808"/>
            <a:ext cx="918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images</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80" name="矩形 79"/>
          <p:cNvSpPr/>
          <p:nvPr/>
        </p:nvSpPr>
        <p:spPr>
          <a:xfrm>
            <a:off x="2996496" y="2786390"/>
            <a:ext cx="2082904" cy="69046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Image 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Error calculator</a:t>
            </a:r>
            <a:endParaRPr kumimoji="0" lang="zh-CN" altLang="en-US" sz="18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89" name="连接符: 肘形 88"/>
          <p:cNvCxnSpPr>
            <a:endCxn id="18" idx="1"/>
          </p:cNvCxnSpPr>
          <p:nvPr/>
        </p:nvCxnSpPr>
        <p:spPr>
          <a:xfrm>
            <a:off x="670451" y="4534677"/>
            <a:ext cx="1744825" cy="1163512"/>
          </a:xfrm>
          <a:prstGeom prst="bentConnector3">
            <a:avLst>
              <a:gd name="adj1" fmla="val -802"/>
            </a:avLst>
          </a:prstGeom>
          <a:ln>
            <a:tailEnd type="triangle"/>
          </a:ln>
        </p:spPr>
        <p:style>
          <a:lnRef idx="1">
            <a:schemeClr val="dk1"/>
          </a:lnRef>
          <a:fillRef idx="0">
            <a:schemeClr val="dk1"/>
          </a:fillRef>
          <a:effectRef idx="0">
            <a:schemeClr val="dk1"/>
          </a:effectRef>
          <a:fontRef idx="minor">
            <a:schemeClr val="tx1"/>
          </a:fontRef>
        </p:style>
      </p:cxnSp>
      <p:sp>
        <p:nvSpPr>
          <p:cNvPr id="94" name="文本框 93"/>
          <p:cNvSpPr txBox="1"/>
          <p:nvPr/>
        </p:nvSpPr>
        <p:spPr>
          <a:xfrm>
            <a:off x="1582337" y="2805364"/>
            <a:ext cx="83064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errors</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cxnSp>
        <p:nvCxnSpPr>
          <p:cNvPr id="102" name="连接符: 肘形 101"/>
          <p:cNvCxnSpPr>
            <a:stCxn id="80" idx="1"/>
            <a:endCxn id="11" idx="1"/>
          </p:cNvCxnSpPr>
          <p:nvPr/>
        </p:nvCxnSpPr>
        <p:spPr>
          <a:xfrm rot="10800000" flipV="1">
            <a:off x="2423042" y="3131622"/>
            <a:ext cx="573455" cy="1403055"/>
          </a:xfrm>
          <a:prstGeom prst="bentConnector3">
            <a:avLst>
              <a:gd name="adj1" fmla="val 408333"/>
            </a:avLst>
          </a:prstGeom>
          <a:ln>
            <a:tailEnd type="triangle"/>
          </a:ln>
        </p:spPr>
        <p:style>
          <a:lnRef idx="1">
            <a:schemeClr val="dk1"/>
          </a:lnRef>
          <a:fillRef idx="0">
            <a:schemeClr val="dk1"/>
          </a:fillRef>
          <a:effectRef idx="0">
            <a:schemeClr val="dk1"/>
          </a:effectRef>
          <a:fontRef idx="minor">
            <a:schemeClr val="tx1"/>
          </a:fontRef>
        </p:style>
      </p:cxnSp>
      <p:sp>
        <p:nvSpPr>
          <p:cNvPr id="104" name="矩形: 圆角 103"/>
          <p:cNvSpPr/>
          <p:nvPr/>
        </p:nvSpPr>
        <p:spPr>
          <a:xfrm>
            <a:off x="363892" y="2556588"/>
            <a:ext cx="8677921" cy="3993502"/>
          </a:xfrm>
          <a:prstGeom prst="roundRect">
            <a:avLst>
              <a:gd name="adj" fmla="val 8368"/>
            </a:avLst>
          </a:prstGeom>
          <a:noFill/>
          <a:ln w="28575">
            <a:solidFill>
              <a:srgbClr val="6667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5" name="文本框 104"/>
          <p:cNvSpPr txBox="1"/>
          <p:nvPr/>
        </p:nvSpPr>
        <p:spPr>
          <a:xfrm>
            <a:off x="7511371" y="2080931"/>
            <a:ext cx="12868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66676C"/>
                </a:solidFill>
                <a:effectLst/>
                <a:uLnTx/>
                <a:uFillTx/>
                <a:latin typeface="Calibri" panose="020F0502020204030204" pitchFamily="34" charset="0"/>
                <a:ea typeface="等线" panose="02010600030101010101" pitchFamily="2" charset="-122"/>
                <a:cs typeface="Calibri" panose="020F0502020204030204" pitchFamily="34" charset="0"/>
              </a:rPr>
              <a:t>Openmv</a:t>
            </a:r>
            <a:endParaRPr kumimoji="0" lang="zh-CN" altLang="en-US" sz="2400" b="1" i="0" u="none" strike="noStrike" kern="1200" cap="none" spc="0" normalizeH="0" baseline="0" noProof="0" dirty="0">
              <a:ln>
                <a:noFill/>
              </a:ln>
              <a:solidFill>
                <a:srgbClr val="66676C"/>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07" name="椭圆 106"/>
          <p:cNvSpPr/>
          <p:nvPr/>
        </p:nvSpPr>
        <p:spPr>
          <a:xfrm>
            <a:off x="6932792" y="4859452"/>
            <a:ext cx="1872498" cy="5042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heel(1)">
                                      <p:cBhvr>
                                        <p:cTn id="7"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88"/>
          <p:cNvSpPr>
            <a:spLocks noEditPoints="1"/>
          </p:cNvSpPr>
          <p:nvPr/>
        </p:nvSpPr>
        <p:spPr bwMode="auto">
          <a:xfrm>
            <a:off x="2715856" y="2664474"/>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25" name="Freeform 6"/>
          <p:cNvSpPr>
            <a:spLocks noEditPoints="1"/>
          </p:cNvSpPr>
          <p:nvPr/>
        </p:nvSpPr>
        <p:spPr bwMode="auto">
          <a:xfrm>
            <a:off x="8900535" y="2630271"/>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2" name="文本框 1"/>
          <p:cNvSpPr txBox="1"/>
          <p:nvPr/>
        </p:nvSpPr>
        <p:spPr>
          <a:xfrm>
            <a:off x="363894" y="237025"/>
            <a:ext cx="415212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Tracking</a:t>
            </a:r>
            <a:endParaRPr kumimoji="0" lang="zh-CN" altLang="en-US" sz="32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10" name="文本框 9"/>
          <p:cNvSpPr txBox="1"/>
          <p:nvPr/>
        </p:nvSpPr>
        <p:spPr>
          <a:xfrm>
            <a:off x="363893" y="783612"/>
            <a:ext cx="116446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What is the relationship between the errors and the voltage duty ratio of motors? </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2" name="矩形 11"/>
          <p:cNvSpPr/>
          <p:nvPr/>
        </p:nvSpPr>
        <p:spPr>
          <a:xfrm>
            <a:off x="471144" y="1341273"/>
            <a:ext cx="2820322" cy="1971094"/>
          </a:xfrm>
          <a:prstGeom prst="rect">
            <a:avLst/>
          </a:prstGeom>
          <a:blipFill dpi="0" rotWithShape="1">
            <a:blip r:embed="rId3"/>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pic>
        <p:nvPicPr>
          <p:cNvPr id="6" name="图片 5"/>
          <p:cNvPicPr>
            <a:picLocks noChangeAspect="1"/>
          </p:cNvPicPr>
          <p:nvPr/>
        </p:nvPicPr>
        <p:blipFill>
          <a:blip r:embed="rId4"/>
          <a:stretch>
            <a:fillRect/>
          </a:stretch>
        </p:blipFill>
        <p:spPr>
          <a:xfrm>
            <a:off x="6883407" y="1341272"/>
            <a:ext cx="2399809" cy="1965642"/>
          </a:xfrm>
          <a:prstGeom prst="rect">
            <a:avLst/>
          </a:prstGeom>
        </p:spPr>
      </p:pic>
      <p:pic>
        <p:nvPicPr>
          <p:cNvPr id="19" name="图片 18"/>
          <p:cNvPicPr>
            <a:picLocks noChangeAspect="1"/>
          </p:cNvPicPr>
          <p:nvPr/>
        </p:nvPicPr>
        <p:blipFill>
          <a:blip r:embed="rId4"/>
          <a:stretch>
            <a:fillRect/>
          </a:stretch>
        </p:blipFill>
        <p:spPr>
          <a:xfrm>
            <a:off x="9416955" y="1341272"/>
            <a:ext cx="2399809" cy="1965642"/>
          </a:xfrm>
          <a:prstGeom prst="rect">
            <a:avLst/>
          </a:prstGeom>
        </p:spPr>
      </p:pic>
      <p:sp>
        <p:nvSpPr>
          <p:cNvPr id="20" name="矩形 19"/>
          <p:cNvSpPr/>
          <p:nvPr/>
        </p:nvSpPr>
        <p:spPr>
          <a:xfrm>
            <a:off x="7094075" y="3286398"/>
            <a:ext cx="464575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1) Moving forward              2) Moving backward</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1" name="矩形 20"/>
          <p:cNvSpPr/>
          <p:nvPr/>
        </p:nvSpPr>
        <p:spPr>
          <a:xfrm>
            <a:off x="474997" y="3566226"/>
            <a:ext cx="2820322" cy="1971094"/>
          </a:xfrm>
          <a:prstGeom prst="rect">
            <a:avLst/>
          </a:prstGeom>
          <a:blipFill>
            <a:blip r:embed="rId5"/>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pic>
        <p:nvPicPr>
          <p:cNvPr id="27" name="图片 26"/>
          <p:cNvPicPr>
            <a:picLocks noChangeAspect="1"/>
          </p:cNvPicPr>
          <p:nvPr/>
        </p:nvPicPr>
        <p:blipFill>
          <a:blip r:embed="rId4"/>
          <a:stretch>
            <a:fillRect/>
          </a:stretch>
        </p:blipFill>
        <p:spPr>
          <a:xfrm>
            <a:off x="3463530" y="3549672"/>
            <a:ext cx="2535226" cy="2076560"/>
          </a:xfrm>
          <a:prstGeom prst="rect">
            <a:avLst/>
          </a:prstGeom>
        </p:spPr>
      </p:pic>
      <p:sp>
        <p:nvSpPr>
          <p:cNvPr id="28" name="矩形 27"/>
          <p:cNvSpPr/>
          <p:nvPr/>
        </p:nvSpPr>
        <p:spPr>
          <a:xfrm>
            <a:off x="6230825" y="3635213"/>
            <a:ext cx="2820322" cy="1971094"/>
          </a:xfrm>
          <a:prstGeom prst="rect">
            <a:avLst/>
          </a:prstGeom>
          <a:blipFill>
            <a:blip r:embed="rId6"/>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pic>
        <p:nvPicPr>
          <p:cNvPr id="31" name="图片 30"/>
          <p:cNvPicPr>
            <a:picLocks noChangeAspect="1"/>
          </p:cNvPicPr>
          <p:nvPr/>
        </p:nvPicPr>
        <p:blipFill>
          <a:blip r:embed="rId4"/>
          <a:stretch>
            <a:fillRect/>
          </a:stretch>
        </p:blipFill>
        <p:spPr>
          <a:xfrm>
            <a:off x="9349246" y="3635213"/>
            <a:ext cx="2535226" cy="2076560"/>
          </a:xfrm>
          <a:prstGeom prst="rect">
            <a:avLst/>
          </a:prstGeom>
        </p:spPr>
      </p:pic>
      <p:sp>
        <p:nvSpPr>
          <p:cNvPr id="32" name="文本框 31"/>
          <p:cNvSpPr txBox="1"/>
          <p:nvPr/>
        </p:nvSpPr>
        <p:spPr>
          <a:xfrm>
            <a:off x="3271895" y="5724088"/>
            <a:ext cx="290659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3) Rotate counterclockwise + straight</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3" name="文本框 32"/>
          <p:cNvSpPr txBox="1"/>
          <p:nvPr/>
        </p:nvSpPr>
        <p:spPr>
          <a:xfrm>
            <a:off x="9283216" y="5711773"/>
            <a:ext cx="260125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4)  Rotate clockwise + straight</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039B93F-F7C5-09BC-5083-EE736E8E2DF2}"/>
                  </a:ext>
                </a:extLst>
              </p:cNvPr>
              <p:cNvSpPr txBox="1"/>
              <p:nvPr/>
            </p:nvSpPr>
            <p:spPr>
              <a:xfrm>
                <a:off x="3396343" y="1341272"/>
                <a:ext cx="332914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Error</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𝜌</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=−36</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     </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Calibri" panose="020F0502020204030204" pitchFamily="34" charset="0"/>
                      </a:rPr>
                      <m:t>𝜃</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=−3</m:t>
                    </m:r>
                  </m:oMath>
                </a14:m>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Control output</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Calibri" panose="020F0502020204030204" pitchFamily="34" charset="0"/>
                  </a:rPr>
                  <a:t> </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4 </m:t>
                    </m:r>
                  </m:oMath>
                </a14:m>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Voltage duty ratio</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𝑙𝑒𝑓𝑡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=404.03;</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𝑟𝑖𝑔h𝑡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=395.97</m:t>
                      </m:r>
                    </m:oMath>
                  </m:oMathPara>
                </a14:m>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3" name="文本框 2">
                <a:extLst>
                  <a:ext uri="{FF2B5EF4-FFF2-40B4-BE49-F238E27FC236}">
                    <a16:creationId xmlns:a16="http://schemas.microsoft.com/office/drawing/2014/main" id="{3039B93F-F7C5-09BC-5083-EE736E8E2DF2}"/>
                  </a:ext>
                </a:extLst>
              </p:cNvPr>
              <p:cNvSpPr txBox="1">
                <a:spLocks noRot="1" noChangeAspect="1" noMove="1" noResize="1" noEditPoints="1" noAdjustHandles="1" noChangeArrowheads="1" noChangeShapeType="1" noTextEdit="1"/>
              </p:cNvSpPr>
              <p:nvPr/>
            </p:nvSpPr>
            <p:spPr>
              <a:xfrm>
                <a:off x="3396343" y="1341272"/>
                <a:ext cx="3329146" cy="1200329"/>
              </a:xfrm>
              <a:prstGeom prst="rect">
                <a:avLst/>
              </a:prstGeom>
              <a:blipFill>
                <a:blip r:embed="rId7"/>
                <a:stretch>
                  <a:fillRect l="-1465" t="-2538" b="-35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E69F33E0-AA4C-0B47-1007-EBC48867A643}"/>
                  </a:ext>
                </a:extLst>
              </p:cNvPr>
              <p:cNvSpPr txBox="1"/>
              <p:nvPr/>
            </p:nvSpPr>
            <p:spPr>
              <a:xfrm>
                <a:off x="179070" y="5583375"/>
                <a:ext cx="332914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Error</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𝜌</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9     </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Calibri" panose="020F0502020204030204" pitchFamily="34" charset="0"/>
                      </a:rPr>
                      <m:t>𝜃</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=−19</m:t>
                    </m:r>
                  </m:oMath>
                </a14:m>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Control output</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Calibri" panose="020F0502020204030204" pitchFamily="34" charset="0"/>
                  </a:rPr>
                  <a:t> </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31 </m:t>
                    </m:r>
                  </m:oMath>
                </a14:m>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Voltage duty ratio</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𝑙𝑒𝑓𝑡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=431.19;</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𝑟𝑖𝑔h𝑡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=368.81</m:t>
                      </m:r>
                    </m:oMath>
                  </m:oMathPara>
                </a14:m>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35" name="文本框 34">
                <a:extLst>
                  <a:ext uri="{FF2B5EF4-FFF2-40B4-BE49-F238E27FC236}">
                    <a16:creationId xmlns:a16="http://schemas.microsoft.com/office/drawing/2014/main" id="{E69F33E0-AA4C-0B47-1007-EBC48867A643}"/>
                  </a:ext>
                </a:extLst>
              </p:cNvPr>
              <p:cNvSpPr txBox="1">
                <a:spLocks noRot="1" noChangeAspect="1" noMove="1" noResize="1" noEditPoints="1" noAdjustHandles="1" noChangeArrowheads="1" noChangeShapeType="1" noTextEdit="1"/>
              </p:cNvSpPr>
              <p:nvPr/>
            </p:nvSpPr>
            <p:spPr>
              <a:xfrm>
                <a:off x="179070" y="5583375"/>
                <a:ext cx="3329146" cy="1200329"/>
              </a:xfrm>
              <a:prstGeom prst="rect">
                <a:avLst/>
              </a:prstGeom>
              <a:blipFill>
                <a:blip r:embed="rId8"/>
                <a:stretch>
                  <a:fillRect l="-1465" t="-3046" b="-30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E3066782-3CC0-BFD9-9508-6484A0B99466}"/>
                  </a:ext>
                </a:extLst>
              </p:cNvPr>
              <p:cNvSpPr txBox="1"/>
              <p:nvPr/>
            </p:nvSpPr>
            <p:spPr>
              <a:xfrm>
                <a:off x="6178493" y="5675889"/>
                <a:ext cx="332914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Error</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𝜌</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65     </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Calibri" panose="020F0502020204030204" pitchFamily="34" charset="0"/>
                      </a:rPr>
                      <m:t>𝜃</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=16</m:t>
                    </m:r>
                  </m:oMath>
                </a14:m>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Control output</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Calibri" panose="020F0502020204030204" pitchFamily="34" charset="0"/>
                  </a:rPr>
                  <a:t> </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25</m:t>
                    </m:r>
                  </m:oMath>
                </a14:m>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Voltage duty ratio</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𝑙𝑒𝑓𝑡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=347.84;</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𝑟𝑖𝑔h𝑡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pitchFamily="34" charset="0"/>
                        </a:rPr>
                        <m:t>=425.16</m:t>
                      </m:r>
                    </m:oMath>
                  </m:oMathPara>
                </a14:m>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36" name="文本框 35">
                <a:extLst>
                  <a:ext uri="{FF2B5EF4-FFF2-40B4-BE49-F238E27FC236}">
                    <a16:creationId xmlns:a16="http://schemas.microsoft.com/office/drawing/2014/main" id="{E3066782-3CC0-BFD9-9508-6484A0B99466}"/>
                  </a:ext>
                </a:extLst>
              </p:cNvPr>
              <p:cNvSpPr txBox="1">
                <a:spLocks noRot="1" noChangeAspect="1" noMove="1" noResize="1" noEditPoints="1" noAdjustHandles="1" noChangeArrowheads="1" noChangeShapeType="1" noTextEdit="1"/>
              </p:cNvSpPr>
              <p:nvPr/>
            </p:nvSpPr>
            <p:spPr>
              <a:xfrm>
                <a:off x="6178493" y="5675889"/>
                <a:ext cx="3329146" cy="1200329"/>
              </a:xfrm>
              <a:prstGeom prst="rect">
                <a:avLst/>
              </a:prstGeom>
              <a:blipFill>
                <a:blip r:embed="rId9"/>
                <a:stretch>
                  <a:fillRect l="-1648" t="-2538" b="-3553"/>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B447902E-A3D3-4743-A57A-F31994289CBF}"/>
              </a:ext>
            </a:extLst>
          </p:cNvPr>
          <p:cNvCxnSpPr/>
          <p:nvPr/>
        </p:nvCxnSpPr>
        <p:spPr>
          <a:xfrm flipV="1">
            <a:off x="7301345" y="1163782"/>
            <a:ext cx="387928" cy="56803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id="{3A3BB0A1-6667-4F73-A4EB-96FE64490E8B}"/>
              </a:ext>
            </a:extLst>
          </p:cNvPr>
          <p:cNvCxnSpPr>
            <a:cxnSpLocks/>
          </p:cNvCxnSpPr>
          <p:nvPr/>
        </p:nvCxnSpPr>
        <p:spPr>
          <a:xfrm flipH="1" flipV="1">
            <a:off x="8525895" y="1125409"/>
            <a:ext cx="369393" cy="59391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直接箭头连接符 23">
            <a:extLst>
              <a:ext uri="{FF2B5EF4-FFF2-40B4-BE49-F238E27FC236}">
                <a16:creationId xmlns:a16="http://schemas.microsoft.com/office/drawing/2014/main" id="{865E56CF-1A2C-4BD7-B253-4542FA07230A}"/>
              </a:ext>
            </a:extLst>
          </p:cNvPr>
          <p:cNvCxnSpPr>
            <a:cxnSpLocks/>
          </p:cNvCxnSpPr>
          <p:nvPr/>
        </p:nvCxnSpPr>
        <p:spPr>
          <a:xfrm flipH="1" flipV="1">
            <a:off x="6931952" y="2114995"/>
            <a:ext cx="369393" cy="59391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6" name="直接箭头连接符 25">
            <a:extLst>
              <a:ext uri="{FF2B5EF4-FFF2-40B4-BE49-F238E27FC236}">
                <a16:creationId xmlns:a16="http://schemas.microsoft.com/office/drawing/2014/main" id="{5D9C2447-DC3A-454A-8C66-B975215ADF26}"/>
              </a:ext>
            </a:extLst>
          </p:cNvPr>
          <p:cNvCxnSpPr/>
          <p:nvPr/>
        </p:nvCxnSpPr>
        <p:spPr>
          <a:xfrm flipV="1">
            <a:off x="8768194" y="2226853"/>
            <a:ext cx="387928" cy="56803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直接箭头连接符 28">
            <a:extLst>
              <a:ext uri="{FF2B5EF4-FFF2-40B4-BE49-F238E27FC236}">
                <a16:creationId xmlns:a16="http://schemas.microsoft.com/office/drawing/2014/main" id="{DC99A740-F182-4911-A5CF-E624D929DDE7}"/>
              </a:ext>
            </a:extLst>
          </p:cNvPr>
          <p:cNvCxnSpPr>
            <a:cxnSpLocks/>
            <a:endCxn id="19" idx="1"/>
          </p:cNvCxnSpPr>
          <p:nvPr/>
        </p:nvCxnSpPr>
        <p:spPr>
          <a:xfrm flipH="1">
            <a:off x="9416955" y="1778104"/>
            <a:ext cx="436202" cy="54598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直接箭头连接符 29">
            <a:extLst>
              <a:ext uri="{FF2B5EF4-FFF2-40B4-BE49-F238E27FC236}">
                <a16:creationId xmlns:a16="http://schemas.microsoft.com/office/drawing/2014/main" id="{1357CF84-D908-4858-8F24-C1C3C8D7A1FE}"/>
              </a:ext>
            </a:extLst>
          </p:cNvPr>
          <p:cNvCxnSpPr>
            <a:cxnSpLocks/>
          </p:cNvCxnSpPr>
          <p:nvPr/>
        </p:nvCxnSpPr>
        <p:spPr>
          <a:xfrm>
            <a:off x="11458380" y="1762365"/>
            <a:ext cx="444381" cy="35263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直接箭头连接符 33">
            <a:extLst>
              <a:ext uri="{FF2B5EF4-FFF2-40B4-BE49-F238E27FC236}">
                <a16:creationId xmlns:a16="http://schemas.microsoft.com/office/drawing/2014/main" id="{125D0CDC-5F77-48C1-8602-88946011BC79}"/>
              </a:ext>
            </a:extLst>
          </p:cNvPr>
          <p:cNvCxnSpPr>
            <a:cxnSpLocks/>
          </p:cNvCxnSpPr>
          <p:nvPr/>
        </p:nvCxnSpPr>
        <p:spPr>
          <a:xfrm>
            <a:off x="9807519" y="2787711"/>
            <a:ext cx="482334" cy="60174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直接箭头连接符 36">
            <a:extLst>
              <a:ext uri="{FF2B5EF4-FFF2-40B4-BE49-F238E27FC236}">
                <a16:creationId xmlns:a16="http://schemas.microsoft.com/office/drawing/2014/main" id="{3932BC96-D48D-436D-8ACD-FEAEEC2CDE0B}"/>
              </a:ext>
            </a:extLst>
          </p:cNvPr>
          <p:cNvCxnSpPr>
            <a:cxnSpLocks/>
          </p:cNvCxnSpPr>
          <p:nvPr/>
        </p:nvCxnSpPr>
        <p:spPr>
          <a:xfrm flipH="1">
            <a:off x="10997881" y="2724658"/>
            <a:ext cx="436202" cy="54598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直接箭头连接符 37">
            <a:extLst>
              <a:ext uri="{FF2B5EF4-FFF2-40B4-BE49-F238E27FC236}">
                <a16:creationId xmlns:a16="http://schemas.microsoft.com/office/drawing/2014/main" id="{03FF5C41-3B60-4A66-B2B6-DC7AED29B735}"/>
              </a:ext>
            </a:extLst>
          </p:cNvPr>
          <p:cNvCxnSpPr>
            <a:cxnSpLocks/>
          </p:cNvCxnSpPr>
          <p:nvPr/>
        </p:nvCxnSpPr>
        <p:spPr>
          <a:xfrm flipV="1">
            <a:off x="9853157" y="3110957"/>
            <a:ext cx="699486" cy="108044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直接箭头连接符 38">
            <a:extLst>
              <a:ext uri="{FF2B5EF4-FFF2-40B4-BE49-F238E27FC236}">
                <a16:creationId xmlns:a16="http://schemas.microsoft.com/office/drawing/2014/main" id="{44C7F950-B646-445C-8F09-6A44A44047AA}"/>
              </a:ext>
            </a:extLst>
          </p:cNvPr>
          <p:cNvCxnSpPr>
            <a:cxnSpLocks/>
          </p:cNvCxnSpPr>
          <p:nvPr/>
        </p:nvCxnSpPr>
        <p:spPr>
          <a:xfrm flipH="1" flipV="1">
            <a:off x="8992729" y="4163786"/>
            <a:ext cx="860428" cy="97589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接箭头连接符 39">
            <a:extLst>
              <a:ext uri="{FF2B5EF4-FFF2-40B4-BE49-F238E27FC236}">
                <a16:creationId xmlns:a16="http://schemas.microsoft.com/office/drawing/2014/main" id="{D733D540-7885-4678-A06B-68DDB24A60F0}"/>
              </a:ext>
            </a:extLst>
          </p:cNvPr>
          <p:cNvCxnSpPr>
            <a:cxnSpLocks/>
          </p:cNvCxnSpPr>
          <p:nvPr/>
        </p:nvCxnSpPr>
        <p:spPr>
          <a:xfrm>
            <a:off x="11426063" y="4036491"/>
            <a:ext cx="340218" cy="424668"/>
          </a:xfrm>
          <a:prstGeom prst="straightConnector1">
            <a:avLst/>
          </a:prstGeom>
          <a:ln w="38100">
            <a:solidFill>
              <a:srgbClr val="00B0F0"/>
            </a:solidFill>
            <a:tailEnd type="triangle"/>
          </a:ln>
        </p:spPr>
        <p:style>
          <a:lnRef idx="1">
            <a:schemeClr val="accent5"/>
          </a:lnRef>
          <a:fillRef idx="0">
            <a:schemeClr val="accent5"/>
          </a:fillRef>
          <a:effectRef idx="0">
            <a:schemeClr val="accent5"/>
          </a:effectRef>
          <a:fontRef idx="minor">
            <a:schemeClr val="tx1"/>
          </a:fontRef>
        </p:style>
      </p:cxnSp>
      <p:cxnSp>
        <p:nvCxnSpPr>
          <p:cNvPr id="41" name="直接箭头连接符 40">
            <a:extLst>
              <a:ext uri="{FF2B5EF4-FFF2-40B4-BE49-F238E27FC236}">
                <a16:creationId xmlns:a16="http://schemas.microsoft.com/office/drawing/2014/main" id="{592BA4F7-096C-40FC-B094-1E114CEFC354}"/>
              </a:ext>
            </a:extLst>
          </p:cNvPr>
          <p:cNvCxnSpPr>
            <a:cxnSpLocks/>
          </p:cNvCxnSpPr>
          <p:nvPr/>
        </p:nvCxnSpPr>
        <p:spPr>
          <a:xfrm flipH="1">
            <a:off x="11215982" y="5183876"/>
            <a:ext cx="355524" cy="341541"/>
          </a:xfrm>
          <a:prstGeom prst="straightConnector1">
            <a:avLst/>
          </a:prstGeom>
          <a:ln w="38100">
            <a:solidFill>
              <a:srgbClr val="00B0F0"/>
            </a:solidFill>
            <a:tailEnd type="triangle"/>
          </a:ln>
        </p:spPr>
        <p:style>
          <a:lnRef idx="1">
            <a:schemeClr val="accent5"/>
          </a:lnRef>
          <a:fillRef idx="0">
            <a:schemeClr val="accent5"/>
          </a:fillRef>
          <a:effectRef idx="0">
            <a:schemeClr val="accent5"/>
          </a:effectRef>
          <a:fontRef idx="minor">
            <a:schemeClr val="tx1"/>
          </a:fontRef>
        </p:style>
      </p:cxnSp>
      <p:cxnSp>
        <p:nvCxnSpPr>
          <p:cNvPr id="42" name="直接箭头连接符 41">
            <a:extLst>
              <a:ext uri="{FF2B5EF4-FFF2-40B4-BE49-F238E27FC236}">
                <a16:creationId xmlns:a16="http://schemas.microsoft.com/office/drawing/2014/main" id="{2B75037B-6D65-4722-9949-871A948BA9EE}"/>
              </a:ext>
            </a:extLst>
          </p:cNvPr>
          <p:cNvCxnSpPr>
            <a:cxnSpLocks/>
          </p:cNvCxnSpPr>
          <p:nvPr/>
        </p:nvCxnSpPr>
        <p:spPr>
          <a:xfrm flipH="1">
            <a:off x="3527388" y="3979063"/>
            <a:ext cx="399832" cy="364337"/>
          </a:xfrm>
          <a:prstGeom prst="straightConnector1">
            <a:avLst/>
          </a:prstGeom>
          <a:ln w="38100">
            <a:solidFill>
              <a:srgbClr val="00B0F0"/>
            </a:solidFill>
            <a:tailEnd type="triangle"/>
          </a:ln>
        </p:spPr>
        <p:style>
          <a:lnRef idx="1">
            <a:schemeClr val="accent5"/>
          </a:lnRef>
          <a:fillRef idx="0">
            <a:schemeClr val="accent5"/>
          </a:fillRef>
          <a:effectRef idx="0">
            <a:schemeClr val="accent5"/>
          </a:effectRef>
          <a:fontRef idx="minor">
            <a:schemeClr val="tx1"/>
          </a:fontRef>
        </p:style>
      </p:cxnSp>
      <p:cxnSp>
        <p:nvCxnSpPr>
          <p:cNvPr id="43" name="直接箭头连接符 42">
            <a:extLst>
              <a:ext uri="{FF2B5EF4-FFF2-40B4-BE49-F238E27FC236}">
                <a16:creationId xmlns:a16="http://schemas.microsoft.com/office/drawing/2014/main" id="{830C26E4-795C-44BC-81B1-C1EBAFB67304}"/>
              </a:ext>
            </a:extLst>
          </p:cNvPr>
          <p:cNvCxnSpPr>
            <a:cxnSpLocks/>
          </p:cNvCxnSpPr>
          <p:nvPr/>
        </p:nvCxnSpPr>
        <p:spPr>
          <a:xfrm>
            <a:off x="3927220" y="5019476"/>
            <a:ext cx="272290" cy="331995"/>
          </a:xfrm>
          <a:prstGeom prst="straightConnector1">
            <a:avLst/>
          </a:prstGeom>
          <a:ln w="38100">
            <a:solidFill>
              <a:srgbClr val="00B0F0"/>
            </a:solidFill>
            <a:tailEnd type="triangle"/>
          </a:ln>
        </p:spPr>
        <p:style>
          <a:lnRef idx="1">
            <a:schemeClr val="accent5"/>
          </a:lnRef>
          <a:fillRef idx="0">
            <a:schemeClr val="accent5"/>
          </a:fillRef>
          <a:effectRef idx="0">
            <a:schemeClr val="accent5"/>
          </a:effectRef>
          <a:fontRef idx="minor">
            <a:schemeClr val="tx1"/>
          </a:fontRef>
        </p:style>
      </p:cxnSp>
      <p:cxnSp>
        <p:nvCxnSpPr>
          <p:cNvPr id="45" name="直接箭头连接符 44">
            <a:extLst>
              <a:ext uri="{FF2B5EF4-FFF2-40B4-BE49-F238E27FC236}">
                <a16:creationId xmlns:a16="http://schemas.microsoft.com/office/drawing/2014/main" id="{210A1337-3ADE-4E4D-B694-8484C4AC986A}"/>
              </a:ext>
            </a:extLst>
          </p:cNvPr>
          <p:cNvCxnSpPr>
            <a:cxnSpLocks/>
          </p:cNvCxnSpPr>
          <p:nvPr/>
        </p:nvCxnSpPr>
        <p:spPr>
          <a:xfrm flipH="1" flipV="1">
            <a:off x="4858419" y="2997652"/>
            <a:ext cx="700086" cy="100420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7" name="直接箭头连接符 46">
            <a:extLst>
              <a:ext uri="{FF2B5EF4-FFF2-40B4-BE49-F238E27FC236}">
                <a16:creationId xmlns:a16="http://schemas.microsoft.com/office/drawing/2014/main" id="{44E19D02-20AE-4A8C-BB34-F908A818122B}"/>
              </a:ext>
            </a:extLst>
          </p:cNvPr>
          <p:cNvCxnSpPr>
            <a:cxnSpLocks/>
          </p:cNvCxnSpPr>
          <p:nvPr/>
        </p:nvCxnSpPr>
        <p:spPr>
          <a:xfrm flipV="1">
            <a:off x="5577927" y="4092647"/>
            <a:ext cx="777068" cy="98325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80"/>
          <p:cNvSpPr>
            <a:spLocks noEditPoints="1"/>
          </p:cNvSpPr>
          <p:nvPr/>
        </p:nvSpPr>
        <p:spPr bwMode="auto">
          <a:xfrm>
            <a:off x="7329679" y="2714245"/>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25" name="Freeform 6"/>
          <p:cNvSpPr>
            <a:spLocks noEditPoints="1"/>
          </p:cNvSpPr>
          <p:nvPr/>
        </p:nvSpPr>
        <p:spPr bwMode="auto">
          <a:xfrm>
            <a:off x="9950278" y="2776932"/>
            <a:ext cx="1181646"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字魂58号-创中黑" panose="00000500000000000000" pitchFamily="2" charset="-122"/>
                <a:ea typeface="字魂58号-创中黑" panose="00000500000000000000" pitchFamily="2" charset="-122"/>
                <a:cs typeface="+mn-cs"/>
              </a:rPr>
              <a:t>Front motors</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6" name="文本框 5"/>
          <p:cNvSpPr txBox="1"/>
          <p:nvPr/>
        </p:nvSpPr>
        <p:spPr>
          <a:xfrm>
            <a:off x="363894" y="237025"/>
            <a:ext cx="415212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Tracking</a:t>
            </a:r>
            <a:endParaRPr kumimoji="0" lang="zh-CN" altLang="en-US" sz="32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7" name="文本框 6"/>
          <p:cNvSpPr txBox="1"/>
          <p:nvPr/>
        </p:nvSpPr>
        <p:spPr>
          <a:xfrm>
            <a:off x="363893" y="783612"/>
            <a:ext cx="11597952"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Step6</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Stm32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receives information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of </a:t>
            </a:r>
            <a:r>
              <a:rPr kumimoji="0" lang="en-US" altLang="zh-CN" sz="2400" b="0" i="0" u="none" strike="noStrike" kern="1200" cap="none" spc="0" normalizeH="0" baseline="0" noProof="0" dirty="0" err="1">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Openmv</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and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generate PWM to control L298n</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Step7</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L298n</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a:t>applies corresponding voltage to the motor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according to PWM from stm32.</a:t>
            </a:r>
            <a:endPar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9" name="矩形 8"/>
          <p:cNvSpPr/>
          <p:nvPr/>
        </p:nvSpPr>
        <p:spPr>
          <a:xfrm>
            <a:off x="2072991" y="2445557"/>
            <a:ext cx="1657823" cy="2816907"/>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stm32</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cxnSp>
        <p:nvCxnSpPr>
          <p:cNvPr id="4" name="直接箭头连接符 3"/>
          <p:cNvCxnSpPr>
            <a:endCxn id="16" idx="1"/>
          </p:cNvCxnSpPr>
          <p:nvPr/>
        </p:nvCxnSpPr>
        <p:spPr>
          <a:xfrm flipV="1">
            <a:off x="3730814" y="3108150"/>
            <a:ext cx="1634288" cy="12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a:endCxn id="19" idx="1"/>
          </p:cNvCxnSpPr>
          <p:nvPr/>
        </p:nvCxnSpPr>
        <p:spPr>
          <a:xfrm flipV="1">
            <a:off x="3730814" y="4547623"/>
            <a:ext cx="1657823" cy="7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3777343" y="2665810"/>
            <a:ext cx="20737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generate PWM </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15" name="文本框 14"/>
          <p:cNvSpPr txBox="1"/>
          <p:nvPr/>
        </p:nvSpPr>
        <p:spPr>
          <a:xfrm>
            <a:off x="3777343" y="4178897"/>
            <a:ext cx="20737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generate PWM </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16" name="矩形 15"/>
          <p:cNvSpPr/>
          <p:nvPr/>
        </p:nvSpPr>
        <p:spPr>
          <a:xfrm>
            <a:off x="5365102" y="2596023"/>
            <a:ext cx="2423334" cy="1024253"/>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L298n (front</a:t>
            </a:r>
            <a:r>
              <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wheels)</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9" name="矩形 18"/>
          <p:cNvSpPr/>
          <p:nvPr/>
        </p:nvSpPr>
        <p:spPr>
          <a:xfrm>
            <a:off x="5388637" y="4075376"/>
            <a:ext cx="2423334" cy="944494"/>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L298n (back</a:t>
            </a:r>
            <a:r>
              <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wheels)</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2" name="矩形 21"/>
          <p:cNvSpPr/>
          <p:nvPr/>
        </p:nvSpPr>
        <p:spPr>
          <a:xfrm>
            <a:off x="4814207" y="5283200"/>
            <a:ext cx="397151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One l298n controls front wheels, the other l298n controls back wheels.</a:t>
            </a:r>
          </a:p>
        </p:txBody>
      </p:sp>
      <p:sp>
        <p:nvSpPr>
          <p:cNvPr id="18" name="椭圆 17"/>
          <p:cNvSpPr/>
          <p:nvPr/>
        </p:nvSpPr>
        <p:spPr>
          <a:xfrm>
            <a:off x="9709030" y="2497705"/>
            <a:ext cx="1256291" cy="1213891"/>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6" name="Freeform 6"/>
          <p:cNvSpPr>
            <a:spLocks noEditPoints="1"/>
          </p:cNvSpPr>
          <p:nvPr/>
        </p:nvSpPr>
        <p:spPr bwMode="auto">
          <a:xfrm>
            <a:off x="9950278" y="4296456"/>
            <a:ext cx="1158888"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字魂58号-创中黑" panose="00000500000000000000" pitchFamily="2" charset="-122"/>
                <a:ea typeface="字魂58号-创中黑" panose="00000500000000000000" pitchFamily="2" charset="-122"/>
                <a:cs typeface="+mn-cs"/>
              </a:rPr>
              <a:t>Back motors</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字魂58号-创中黑" panose="00000500000000000000" pitchFamily="2" charset="-122"/>
              <a:ea typeface="字魂58号-创中黑" panose="00000500000000000000" pitchFamily="2" charset="-122"/>
              <a:cs typeface="+mn-cs"/>
            </a:endParaRPr>
          </a:p>
        </p:txBody>
      </p:sp>
      <p:sp>
        <p:nvSpPr>
          <p:cNvPr id="27" name="椭圆 26"/>
          <p:cNvSpPr/>
          <p:nvPr/>
        </p:nvSpPr>
        <p:spPr>
          <a:xfrm>
            <a:off x="9709030" y="3947720"/>
            <a:ext cx="1256291" cy="1213892"/>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8" name="直接箭头连接符 27"/>
          <p:cNvCxnSpPr>
            <a:stCxn id="16" idx="3"/>
            <a:endCxn id="18" idx="2"/>
          </p:cNvCxnSpPr>
          <p:nvPr/>
        </p:nvCxnSpPr>
        <p:spPr>
          <a:xfrm flipV="1">
            <a:off x="7788436" y="3104651"/>
            <a:ext cx="1920594" cy="3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19" idx="3"/>
            <a:endCxn id="27" idx="2"/>
          </p:cNvCxnSpPr>
          <p:nvPr/>
        </p:nvCxnSpPr>
        <p:spPr>
          <a:xfrm>
            <a:off x="7811971" y="4547623"/>
            <a:ext cx="1897059" cy="7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7953710" y="2553875"/>
            <a:ext cx="161358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applies corresponding voltage</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43" name="文本框 42"/>
          <p:cNvSpPr txBox="1"/>
          <p:nvPr/>
        </p:nvSpPr>
        <p:spPr>
          <a:xfrm>
            <a:off x="7980748" y="3959942"/>
            <a:ext cx="161358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applies corresponding voltage</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cxnSp>
        <p:nvCxnSpPr>
          <p:cNvPr id="44" name="直接箭头连接符 43"/>
          <p:cNvCxnSpPr/>
          <p:nvPr/>
        </p:nvCxnSpPr>
        <p:spPr>
          <a:xfrm>
            <a:off x="522514" y="3104651"/>
            <a:ext cx="1503948" cy="9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634482" y="4713100"/>
            <a:ext cx="13984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文本框 47"/>
          <p:cNvSpPr txBox="1"/>
          <p:nvPr/>
        </p:nvSpPr>
        <p:spPr>
          <a:xfrm>
            <a:off x="563241" y="2465386"/>
            <a:ext cx="17354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Left voltage duty ratio</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9" name="文本框 48"/>
          <p:cNvSpPr txBox="1"/>
          <p:nvPr/>
        </p:nvSpPr>
        <p:spPr>
          <a:xfrm>
            <a:off x="563241" y="4075376"/>
            <a:ext cx="186489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rPr>
              <a:t>Right voltage duty ratio</a:t>
            </a:r>
            <a:endParaRPr kumimoji="0" lang="zh-CN" alt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76695" y="2049510"/>
            <a:ext cx="2464455" cy="2192908"/>
          </a:xfrm>
          <a:prstGeom prst="rect">
            <a:avLst/>
          </a:prstGeom>
        </p:spPr>
        <p:txBody>
          <a:bodyPr wrap="square" lIns="68580" tIns="34290" rIns="68580" bIns="34290">
            <a:spAutoFit/>
          </a:bodyPr>
          <a:lstStyle/>
          <a:p>
            <a:pPr algn="ctr">
              <a:defRPr/>
            </a:pPr>
            <a:r>
              <a:rPr lang="en-US"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rPr>
              <a:t>4</a:t>
            </a:r>
            <a:endParaRPr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endParaRPr>
          </a:p>
        </p:txBody>
      </p:sp>
      <p:sp>
        <p:nvSpPr>
          <p:cNvPr id="4" name="文本框 3"/>
          <p:cNvSpPr txBox="1"/>
          <p:nvPr/>
        </p:nvSpPr>
        <p:spPr>
          <a:xfrm>
            <a:off x="4790072" y="2781209"/>
            <a:ext cx="7237087" cy="1015663"/>
          </a:xfrm>
          <a:prstGeom prst="rect">
            <a:avLst/>
          </a:prstGeom>
          <a:noFill/>
        </p:spPr>
        <p:txBody>
          <a:bodyPr wrap="square" rtlCol="0">
            <a:spAutoFit/>
          </a:bodyPr>
          <a:lstStyle/>
          <a:p>
            <a:r>
              <a:rPr lang="en-US" altLang="zh-CN" sz="6000" b="1" dirty="0">
                <a:solidFill>
                  <a:schemeClr val="bg1"/>
                </a:solidFill>
                <a:latin typeface="Calibri" panose="020F0502020204030204" pitchFamily="34" charset="0"/>
                <a:cs typeface="Calibri" panose="020F0502020204030204" pitchFamily="34" charset="0"/>
              </a:rPr>
              <a:t>Grasping &amp; Loading</a:t>
            </a:r>
            <a:endParaRPr lang="zh-CN" altLang="en-US" sz="6000" b="1" dirty="0">
              <a:solidFill>
                <a:schemeClr val="bg1"/>
              </a:solidFill>
            </a:endParaRPr>
          </a:p>
        </p:txBody>
      </p:sp>
      <p:sp>
        <p:nvSpPr>
          <p:cNvPr id="7" name="文本框 6"/>
          <p:cNvSpPr txBox="1"/>
          <p:nvPr/>
        </p:nvSpPr>
        <p:spPr>
          <a:xfrm>
            <a:off x="4902238" y="3780753"/>
            <a:ext cx="3162300" cy="461665"/>
          </a:xfrm>
          <a:prstGeom prst="rect">
            <a:avLst/>
          </a:prstGeom>
          <a:noFill/>
        </p:spPr>
        <p:txBody>
          <a:bodyPr wrap="square" rtlCol="0">
            <a:spAutoFit/>
          </a:bodyPr>
          <a:lstStyle/>
          <a:p>
            <a:r>
              <a:rPr lang="zh-CN" altLang="en-US" sz="2400" dirty="0">
                <a:solidFill>
                  <a:schemeClr val="bg1"/>
                </a:solidFill>
                <a:latin typeface="楷体" panose="02010609060101010101" pitchFamily="49" charset="-122"/>
                <a:ea typeface="楷体" panose="02010609060101010101" pitchFamily="49" charset="-122"/>
              </a:rPr>
              <a:t>宋雨辰 </a:t>
            </a:r>
            <a:r>
              <a:rPr lang="en-US" altLang="zh-CN" sz="2400" dirty="0">
                <a:solidFill>
                  <a:schemeClr val="bg1"/>
                </a:solidFill>
                <a:latin typeface="楷体" panose="02010609060101010101" pitchFamily="49" charset="-122"/>
                <a:ea typeface="楷体" panose="02010609060101010101" pitchFamily="49" charset="-122"/>
              </a:rPr>
              <a:t>/ </a:t>
            </a:r>
            <a:r>
              <a:rPr lang="zh-CN" altLang="en-US" sz="2400" dirty="0">
                <a:solidFill>
                  <a:schemeClr val="bg1"/>
                </a:solidFill>
                <a:latin typeface="楷体" panose="02010609060101010101" pitchFamily="49" charset="-122"/>
                <a:ea typeface="楷体" panose="02010609060101010101" pitchFamily="49" charset="-122"/>
              </a:rPr>
              <a:t>齐睿</a:t>
            </a: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曲线连接符 37"/>
          <p:cNvCxnSpPr/>
          <p:nvPr/>
        </p:nvCxnSpPr>
        <p:spPr>
          <a:xfrm rot="16200000" flipV="1">
            <a:off x="9311005" y="4997450"/>
            <a:ext cx="10795" cy="2561590"/>
          </a:xfrm>
          <a:prstGeom prst="curvedConnector3">
            <a:avLst>
              <a:gd name="adj1" fmla="val -4155882"/>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Freeform 88"/>
          <p:cNvSpPr>
            <a:spLocks noEditPoints="1"/>
          </p:cNvSpPr>
          <p:nvPr/>
        </p:nvSpPr>
        <p:spPr bwMode="auto">
          <a:xfrm>
            <a:off x="2715856" y="2664474"/>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4" name="Freeform 80"/>
          <p:cNvSpPr>
            <a:spLocks noEditPoints="1"/>
          </p:cNvSpPr>
          <p:nvPr/>
        </p:nvSpPr>
        <p:spPr bwMode="auto">
          <a:xfrm>
            <a:off x="5806938" y="2630270"/>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5" name="Freeform 6"/>
          <p:cNvSpPr>
            <a:spLocks noEditPoints="1"/>
          </p:cNvSpPr>
          <p:nvPr/>
        </p:nvSpPr>
        <p:spPr bwMode="auto">
          <a:xfrm>
            <a:off x="8900535" y="2630271"/>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pic>
        <p:nvPicPr>
          <p:cNvPr id="4" name="图片 3" descr="2806.OpenMV-Cam"/>
          <p:cNvPicPr>
            <a:picLocks noChangeAspect="1"/>
          </p:cNvPicPr>
          <p:nvPr/>
        </p:nvPicPr>
        <p:blipFill>
          <a:blip r:embed="rId3"/>
          <a:stretch>
            <a:fillRect/>
          </a:stretch>
        </p:blipFill>
        <p:spPr>
          <a:xfrm>
            <a:off x="492125" y="806768"/>
            <a:ext cx="2395855" cy="2395855"/>
          </a:xfrm>
          <a:prstGeom prst="rect">
            <a:avLst/>
          </a:prstGeom>
        </p:spPr>
      </p:pic>
      <p:pic>
        <p:nvPicPr>
          <p:cNvPr id="3" name="图片 2" descr="origin"/>
          <p:cNvPicPr>
            <a:picLocks noChangeAspect="1"/>
          </p:cNvPicPr>
          <p:nvPr/>
        </p:nvPicPr>
        <p:blipFill>
          <a:blip r:embed="rId4"/>
          <a:stretch>
            <a:fillRect/>
          </a:stretch>
        </p:blipFill>
        <p:spPr>
          <a:xfrm>
            <a:off x="3736975" y="1090295"/>
            <a:ext cx="2438400" cy="1828800"/>
          </a:xfrm>
          <a:prstGeom prst="rect">
            <a:avLst/>
          </a:prstGeom>
        </p:spPr>
      </p:pic>
      <p:pic>
        <p:nvPicPr>
          <p:cNvPr id="6" name="图片 5" descr="window"/>
          <p:cNvPicPr>
            <a:picLocks noChangeAspect="1"/>
          </p:cNvPicPr>
          <p:nvPr/>
        </p:nvPicPr>
        <p:blipFill>
          <a:blip r:embed="rId5"/>
          <a:stretch>
            <a:fillRect/>
          </a:stretch>
        </p:blipFill>
        <p:spPr>
          <a:xfrm>
            <a:off x="6964045" y="1090295"/>
            <a:ext cx="1828800" cy="1828800"/>
          </a:xfrm>
          <a:prstGeom prst="rect">
            <a:avLst/>
          </a:prstGeom>
        </p:spPr>
      </p:pic>
      <p:pic>
        <p:nvPicPr>
          <p:cNvPr id="8" name="图片 7" descr="len_cor"/>
          <p:cNvPicPr>
            <a:picLocks noChangeAspect="1"/>
          </p:cNvPicPr>
          <p:nvPr/>
        </p:nvPicPr>
        <p:blipFill>
          <a:blip r:embed="rId6"/>
          <a:stretch>
            <a:fillRect/>
          </a:stretch>
        </p:blipFill>
        <p:spPr>
          <a:xfrm>
            <a:off x="9525000" y="1090295"/>
            <a:ext cx="1828800" cy="1828800"/>
          </a:xfrm>
          <a:prstGeom prst="rect">
            <a:avLst/>
          </a:prstGeom>
        </p:spPr>
      </p:pic>
      <p:sp>
        <p:nvSpPr>
          <p:cNvPr id="9" name="文本框 8"/>
          <p:cNvSpPr txBox="1"/>
          <p:nvPr/>
        </p:nvSpPr>
        <p:spPr>
          <a:xfrm>
            <a:off x="4311015" y="2919095"/>
            <a:ext cx="934085" cy="46037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Origin</a:t>
            </a:r>
          </a:p>
        </p:txBody>
      </p:sp>
      <p:sp>
        <p:nvSpPr>
          <p:cNvPr id="10" name="文本框 9"/>
          <p:cNvSpPr txBox="1"/>
          <p:nvPr/>
        </p:nvSpPr>
        <p:spPr>
          <a:xfrm>
            <a:off x="7108825" y="2920365"/>
            <a:ext cx="1541145" cy="46037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windowing</a:t>
            </a:r>
          </a:p>
        </p:txBody>
      </p:sp>
      <p:sp>
        <p:nvSpPr>
          <p:cNvPr id="11" name="文本框 10"/>
          <p:cNvSpPr txBox="1"/>
          <p:nvPr/>
        </p:nvSpPr>
        <p:spPr>
          <a:xfrm>
            <a:off x="9885680" y="2919095"/>
            <a:ext cx="1109345" cy="46037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len_cor</a:t>
            </a:r>
          </a:p>
        </p:txBody>
      </p:sp>
      <p:cxnSp>
        <p:nvCxnSpPr>
          <p:cNvPr id="12" name="直接箭头连接符 11"/>
          <p:cNvCxnSpPr/>
          <p:nvPr/>
        </p:nvCxnSpPr>
        <p:spPr>
          <a:xfrm>
            <a:off x="2887980" y="2004695"/>
            <a:ext cx="848995" cy="0"/>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175375" y="2005330"/>
            <a:ext cx="829310" cy="18415"/>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801735" y="2014220"/>
            <a:ext cx="732155" cy="0"/>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15" name="图片 14" descr="len_cor"/>
          <p:cNvPicPr>
            <a:picLocks noChangeAspect="1"/>
          </p:cNvPicPr>
          <p:nvPr/>
        </p:nvPicPr>
        <p:blipFill>
          <a:blip r:embed="rId6"/>
          <a:stretch>
            <a:fillRect/>
          </a:stretch>
        </p:blipFill>
        <p:spPr>
          <a:xfrm>
            <a:off x="9525635" y="3967480"/>
            <a:ext cx="1828800" cy="1828800"/>
          </a:xfrm>
          <a:prstGeom prst="rect">
            <a:avLst/>
          </a:prstGeom>
        </p:spPr>
      </p:pic>
      <p:sp>
        <p:nvSpPr>
          <p:cNvPr id="16" name="椭圆 15"/>
          <p:cNvSpPr/>
          <p:nvPr/>
        </p:nvSpPr>
        <p:spPr>
          <a:xfrm>
            <a:off x="9660890" y="4380865"/>
            <a:ext cx="606425" cy="606425"/>
          </a:xfrm>
          <a:prstGeom prst="ellipse">
            <a:avLst/>
          </a:prstGeom>
          <a:noFill/>
          <a:ln w="76200">
            <a:solidFill>
              <a:schemeClr val="accent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椭圆 16"/>
          <p:cNvSpPr/>
          <p:nvPr/>
        </p:nvSpPr>
        <p:spPr>
          <a:xfrm>
            <a:off x="10497185" y="4380865"/>
            <a:ext cx="347980" cy="349250"/>
          </a:xfrm>
          <a:prstGeom prst="ellipse">
            <a:avLst/>
          </a:prstGeom>
          <a:noFill/>
          <a:ln w="76200">
            <a:solidFill>
              <a:schemeClr val="accent2"/>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椭圆 17"/>
          <p:cNvSpPr/>
          <p:nvPr/>
        </p:nvSpPr>
        <p:spPr>
          <a:xfrm>
            <a:off x="10581005" y="4815205"/>
            <a:ext cx="347980" cy="349250"/>
          </a:xfrm>
          <a:prstGeom prst="ellipse">
            <a:avLst/>
          </a:prstGeom>
          <a:noFill/>
          <a:ln w="7620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 name="椭圆 18"/>
          <p:cNvSpPr/>
          <p:nvPr/>
        </p:nvSpPr>
        <p:spPr>
          <a:xfrm>
            <a:off x="10154285" y="5128895"/>
            <a:ext cx="211455" cy="212725"/>
          </a:xfrm>
          <a:prstGeom prst="ellipse">
            <a:avLst/>
          </a:prstGeom>
          <a:noFill/>
          <a:ln w="76200">
            <a:solidFill>
              <a:schemeClr val="accent6"/>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文本框 19"/>
          <p:cNvSpPr txBox="1"/>
          <p:nvPr/>
        </p:nvSpPr>
        <p:spPr>
          <a:xfrm>
            <a:off x="9766300" y="5815330"/>
            <a:ext cx="1347470" cy="46037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detecting</a:t>
            </a:r>
          </a:p>
        </p:txBody>
      </p:sp>
      <p:cxnSp>
        <p:nvCxnSpPr>
          <p:cNvPr id="22" name="曲线连接符 21"/>
          <p:cNvCxnSpPr/>
          <p:nvPr/>
        </p:nvCxnSpPr>
        <p:spPr>
          <a:xfrm>
            <a:off x="11353800" y="2004695"/>
            <a:ext cx="3175" cy="2877185"/>
          </a:xfrm>
          <a:prstGeom prst="curvedConnector3">
            <a:avLst>
              <a:gd name="adj1" fmla="val 22480000"/>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26" name="图片 25" descr="len_cor"/>
          <p:cNvPicPr>
            <a:picLocks noChangeAspect="1"/>
          </p:cNvPicPr>
          <p:nvPr/>
        </p:nvPicPr>
        <p:blipFill>
          <a:blip r:embed="rId6"/>
          <a:stretch>
            <a:fillRect/>
          </a:stretch>
        </p:blipFill>
        <p:spPr>
          <a:xfrm>
            <a:off x="6936105" y="3967480"/>
            <a:ext cx="1828800" cy="1828800"/>
          </a:xfrm>
          <a:prstGeom prst="rect">
            <a:avLst/>
          </a:prstGeom>
        </p:spPr>
      </p:pic>
      <p:cxnSp>
        <p:nvCxnSpPr>
          <p:cNvPr id="27" name="直接箭头连接符 26"/>
          <p:cNvCxnSpPr/>
          <p:nvPr/>
        </p:nvCxnSpPr>
        <p:spPr>
          <a:xfrm flipV="1">
            <a:off x="6946900" y="3959860"/>
            <a:ext cx="2262505" cy="1079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946900" y="3987800"/>
            <a:ext cx="12700" cy="263842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8792845" y="3482340"/>
            <a:ext cx="323215" cy="460375"/>
          </a:xfrm>
          <a:prstGeom prst="rect">
            <a:avLst/>
          </a:prstGeom>
          <a:noFill/>
        </p:spPr>
        <p:txBody>
          <a:bodyPr wrap="none" rtlCol="0">
            <a:spAutoFit/>
          </a:bodyPr>
          <a:lstStyle/>
          <a:p>
            <a:r>
              <a:rPr lang="en-US" altLang="zh-CN" sz="2400" b="1">
                <a:latin typeface="Calibri" panose="020F0502020204030204" pitchFamily="34" charset="0"/>
                <a:cs typeface="Calibri" panose="020F0502020204030204" pitchFamily="34" charset="0"/>
              </a:rPr>
              <a:t>x</a:t>
            </a:r>
          </a:p>
        </p:txBody>
      </p:sp>
      <p:sp>
        <p:nvSpPr>
          <p:cNvPr id="30" name="文本框 29"/>
          <p:cNvSpPr txBox="1"/>
          <p:nvPr/>
        </p:nvSpPr>
        <p:spPr>
          <a:xfrm>
            <a:off x="6609080" y="5960110"/>
            <a:ext cx="327025" cy="460375"/>
          </a:xfrm>
          <a:prstGeom prst="rect">
            <a:avLst/>
          </a:prstGeom>
          <a:noFill/>
        </p:spPr>
        <p:txBody>
          <a:bodyPr wrap="none" rtlCol="0">
            <a:spAutoFit/>
          </a:bodyPr>
          <a:lstStyle/>
          <a:p>
            <a:r>
              <a:rPr lang="en-US" altLang="zh-CN" sz="2400" b="1">
                <a:latin typeface="Calibri" panose="020F0502020204030204" pitchFamily="34" charset="0"/>
                <a:cs typeface="Calibri" panose="020F0502020204030204" pitchFamily="34" charset="0"/>
              </a:rPr>
              <a:t>y</a:t>
            </a:r>
          </a:p>
        </p:txBody>
      </p:sp>
      <p:pic>
        <p:nvPicPr>
          <p:cNvPr id="31" name="图片 30" descr="len_cor"/>
          <p:cNvPicPr>
            <a:picLocks noChangeAspect="1"/>
          </p:cNvPicPr>
          <p:nvPr/>
        </p:nvPicPr>
        <p:blipFill>
          <a:blip r:embed="rId6"/>
          <a:stretch>
            <a:fillRect/>
          </a:stretch>
        </p:blipFill>
        <p:spPr>
          <a:xfrm>
            <a:off x="4041775" y="3959860"/>
            <a:ext cx="1828800" cy="1828800"/>
          </a:xfrm>
          <a:prstGeom prst="rect">
            <a:avLst/>
          </a:prstGeom>
        </p:spPr>
      </p:pic>
      <p:cxnSp>
        <p:nvCxnSpPr>
          <p:cNvPr id="32" name="直接箭头连接符 31"/>
          <p:cNvCxnSpPr/>
          <p:nvPr/>
        </p:nvCxnSpPr>
        <p:spPr>
          <a:xfrm>
            <a:off x="4931410" y="4867910"/>
            <a:ext cx="1425575" cy="889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4965700" y="3552190"/>
            <a:ext cx="8255" cy="130683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516120" y="3499485"/>
            <a:ext cx="415290" cy="460375"/>
          </a:xfrm>
          <a:prstGeom prst="rect">
            <a:avLst/>
          </a:prstGeom>
          <a:noFill/>
        </p:spPr>
        <p:txBody>
          <a:bodyPr wrap="none" rtlCol="0">
            <a:spAutoFit/>
          </a:bodyPr>
          <a:lstStyle/>
          <a:p>
            <a:r>
              <a:rPr lang="en-US" altLang="zh-CN" sz="2400" b="1">
                <a:latin typeface="Calibri" panose="020F0502020204030204" pitchFamily="34" charset="0"/>
                <a:cs typeface="Calibri" panose="020F0502020204030204" pitchFamily="34" charset="0"/>
              </a:rPr>
              <a:t>y’</a:t>
            </a:r>
          </a:p>
        </p:txBody>
      </p:sp>
      <p:sp>
        <p:nvSpPr>
          <p:cNvPr id="36" name="文本框 35"/>
          <p:cNvSpPr txBox="1"/>
          <p:nvPr/>
        </p:nvSpPr>
        <p:spPr>
          <a:xfrm>
            <a:off x="7254875" y="5804535"/>
            <a:ext cx="1247140" cy="46037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px coord</a:t>
            </a:r>
          </a:p>
        </p:txBody>
      </p:sp>
      <p:sp>
        <p:nvSpPr>
          <p:cNvPr id="37" name="文本框 36"/>
          <p:cNvSpPr txBox="1"/>
          <p:nvPr/>
        </p:nvSpPr>
        <p:spPr>
          <a:xfrm>
            <a:off x="4252595" y="5788660"/>
            <a:ext cx="1447800" cy="46037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mm coord</a:t>
            </a:r>
          </a:p>
        </p:txBody>
      </p:sp>
      <p:cxnSp>
        <p:nvCxnSpPr>
          <p:cNvPr id="39" name="曲线连接符 38"/>
          <p:cNvCxnSpPr/>
          <p:nvPr/>
        </p:nvCxnSpPr>
        <p:spPr>
          <a:xfrm rot="16200000" flipV="1">
            <a:off x="6518910" y="4973320"/>
            <a:ext cx="10795" cy="2561590"/>
          </a:xfrm>
          <a:prstGeom prst="curvedConnector3">
            <a:avLst>
              <a:gd name="adj1" fmla="val -4808823"/>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曲线连接符 39"/>
          <p:cNvCxnSpPr/>
          <p:nvPr/>
        </p:nvCxnSpPr>
        <p:spPr>
          <a:xfrm rot="16200000" flipV="1">
            <a:off x="3580765" y="4909185"/>
            <a:ext cx="10795" cy="2561590"/>
          </a:xfrm>
          <a:prstGeom prst="curvedConnector3">
            <a:avLst>
              <a:gd name="adj1" fmla="val -4808823"/>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63894" y="237025"/>
            <a:ext cx="4152122" cy="583565"/>
          </a:xfrm>
          <a:prstGeom prst="rect">
            <a:avLst/>
          </a:prstGeom>
          <a:noFill/>
        </p:spPr>
        <p:txBody>
          <a:bodyPr wrap="square" rtlCol="0">
            <a:spAutoFit/>
          </a:bodyPr>
          <a:lstStyle/>
          <a:p>
            <a:r>
              <a:rPr lang="en-US" altLang="zh-CN" sz="3200" b="1" dirty="0">
                <a:latin typeface="Calibri" panose="020F0502020204030204" pitchFamily="34" charset="0"/>
                <a:cs typeface="Calibri" panose="020F0502020204030204" pitchFamily="34" charset="0"/>
              </a:rPr>
              <a:t>Grasping &amp; Loading</a:t>
            </a:r>
            <a:endParaRPr lang="zh-CN" altLang="en-US" sz="3200" b="1" dirty="0">
              <a:solidFill>
                <a:schemeClr val="tx1">
                  <a:lumMod val="95000"/>
                  <a:lumOff val="5000"/>
                </a:schemeClr>
              </a:solidFill>
            </a:endParaRPr>
          </a:p>
        </p:txBody>
      </p:sp>
      <p:pic>
        <p:nvPicPr>
          <p:cNvPr id="35" name="图片 34"/>
          <p:cNvPicPr>
            <a:picLocks noChangeAspect="1"/>
          </p:cNvPicPr>
          <p:nvPr/>
        </p:nvPicPr>
        <p:blipFill>
          <a:blip r:embed="rId7"/>
          <a:stretch>
            <a:fillRect/>
          </a:stretch>
        </p:blipFill>
        <p:spPr>
          <a:xfrm>
            <a:off x="546735" y="3379470"/>
            <a:ext cx="2470150" cy="2726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048125" y="-6985"/>
            <a:ext cx="4863465" cy="3492500"/>
          </a:xfrm>
          <a:prstGeom prst="rect">
            <a:avLst/>
          </a:prstGeom>
        </p:spPr>
      </p:pic>
      <p:sp>
        <p:nvSpPr>
          <p:cNvPr id="25" name="Freeform 6"/>
          <p:cNvSpPr>
            <a:spLocks noEditPoints="1"/>
          </p:cNvSpPr>
          <p:nvPr/>
        </p:nvSpPr>
        <p:spPr bwMode="auto">
          <a:xfrm>
            <a:off x="8855450" y="4645126"/>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4" name="椭圆 3"/>
          <p:cNvSpPr/>
          <p:nvPr/>
        </p:nvSpPr>
        <p:spPr>
          <a:xfrm>
            <a:off x="4533900" y="4094480"/>
            <a:ext cx="452755" cy="4527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椭圆 8"/>
          <p:cNvSpPr/>
          <p:nvPr/>
        </p:nvSpPr>
        <p:spPr>
          <a:xfrm>
            <a:off x="4533900" y="4814190"/>
            <a:ext cx="452755" cy="4527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椭圆 11"/>
          <p:cNvSpPr/>
          <p:nvPr/>
        </p:nvSpPr>
        <p:spPr>
          <a:xfrm>
            <a:off x="4533900" y="5533899"/>
            <a:ext cx="452755" cy="4527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椭圆 12"/>
          <p:cNvSpPr/>
          <p:nvPr/>
        </p:nvSpPr>
        <p:spPr>
          <a:xfrm>
            <a:off x="5666105" y="3485515"/>
            <a:ext cx="452755" cy="4527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椭圆 13"/>
          <p:cNvSpPr/>
          <p:nvPr/>
        </p:nvSpPr>
        <p:spPr>
          <a:xfrm>
            <a:off x="5666105" y="4376076"/>
            <a:ext cx="452755" cy="4527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椭圆 14"/>
          <p:cNvSpPr/>
          <p:nvPr/>
        </p:nvSpPr>
        <p:spPr>
          <a:xfrm>
            <a:off x="5666105" y="5266636"/>
            <a:ext cx="452755" cy="4527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椭圆 15"/>
          <p:cNvSpPr/>
          <p:nvPr/>
        </p:nvSpPr>
        <p:spPr>
          <a:xfrm>
            <a:off x="5666105" y="6157197"/>
            <a:ext cx="452755" cy="4527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椭圆 17"/>
          <p:cNvSpPr/>
          <p:nvPr/>
        </p:nvSpPr>
        <p:spPr>
          <a:xfrm>
            <a:off x="6789420" y="3485515"/>
            <a:ext cx="452755" cy="45275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椭圆 18"/>
          <p:cNvSpPr/>
          <p:nvPr/>
        </p:nvSpPr>
        <p:spPr>
          <a:xfrm>
            <a:off x="6789420" y="4376076"/>
            <a:ext cx="452755" cy="45275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椭圆 19"/>
          <p:cNvSpPr/>
          <p:nvPr/>
        </p:nvSpPr>
        <p:spPr>
          <a:xfrm>
            <a:off x="6789420" y="5266636"/>
            <a:ext cx="452755" cy="4527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椭圆 20"/>
          <p:cNvSpPr/>
          <p:nvPr/>
        </p:nvSpPr>
        <p:spPr>
          <a:xfrm>
            <a:off x="6789420" y="6157197"/>
            <a:ext cx="452755" cy="452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labelled"/>
          <p:cNvPicPr>
            <a:picLocks noChangeAspect="1"/>
          </p:cNvPicPr>
          <p:nvPr/>
        </p:nvPicPr>
        <p:blipFill>
          <a:blip r:embed="rId4"/>
          <a:stretch>
            <a:fillRect/>
          </a:stretch>
        </p:blipFill>
        <p:spPr>
          <a:xfrm>
            <a:off x="8183245" y="3705860"/>
            <a:ext cx="3531235" cy="2669540"/>
          </a:xfrm>
          <a:prstGeom prst="rect">
            <a:avLst/>
          </a:prstGeom>
        </p:spPr>
      </p:pic>
      <p:pic>
        <p:nvPicPr>
          <p:cNvPr id="26" name="图片 25" descr="raw"/>
          <p:cNvPicPr>
            <a:picLocks noChangeAspect="1"/>
          </p:cNvPicPr>
          <p:nvPr/>
        </p:nvPicPr>
        <p:blipFill>
          <a:blip r:embed="rId5"/>
          <a:stretch>
            <a:fillRect/>
          </a:stretch>
        </p:blipFill>
        <p:spPr>
          <a:xfrm>
            <a:off x="417195" y="3741420"/>
            <a:ext cx="3437255" cy="2597150"/>
          </a:xfrm>
          <a:prstGeom prst="rect">
            <a:avLst/>
          </a:prstGeom>
        </p:spPr>
      </p:pic>
      <p:cxnSp>
        <p:nvCxnSpPr>
          <p:cNvPr id="27" name="直接箭头连接符 26"/>
          <p:cNvCxnSpPr/>
          <p:nvPr/>
        </p:nvCxnSpPr>
        <p:spPr>
          <a:xfrm flipV="1">
            <a:off x="3928745" y="4406265"/>
            <a:ext cx="506095" cy="59182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959225" y="5066665"/>
            <a:ext cx="466725" cy="2095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3930650" y="5225415"/>
            <a:ext cx="504190" cy="53594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5068570" y="3754755"/>
            <a:ext cx="540385" cy="446405"/>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31" name="直接箭头连接符 30"/>
          <p:cNvCxnSpPr/>
          <p:nvPr/>
        </p:nvCxnSpPr>
        <p:spPr>
          <a:xfrm>
            <a:off x="5077460" y="4226560"/>
            <a:ext cx="567055" cy="325120"/>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32" name="直接箭头连接符 31"/>
          <p:cNvCxnSpPr/>
          <p:nvPr/>
        </p:nvCxnSpPr>
        <p:spPr>
          <a:xfrm>
            <a:off x="5069205" y="4260850"/>
            <a:ext cx="594995" cy="1202055"/>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33" name="直接箭头连接符 32"/>
          <p:cNvCxnSpPr/>
          <p:nvPr/>
        </p:nvCxnSpPr>
        <p:spPr>
          <a:xfrm>
            <a:off x="5060315" y="4329430"/>
            <a:ext cx="548640" cy="2141220"/>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34" name="直接箭头连接符 33"/>
          <p:cNvCxnSpPr/>
          <p:nvPr/>
        </p:nvCxnSpPr>
        <p:spPr>
          <a:xfrm>
            <a:off x="7392035" y="3737610"/>
            <a:ext cx="1911985" cy="1089025"/>
          </a:xfrm>
          <a:prstGeom prst="straightConnector1">
            <a:avLst/>
          </a:prstGeom>
          <a:ln w="57150">
            <a:tailEnd type="arrow" w="med" len="med"/>
          </a:ln>
        </p:spPr>
        <p:style>
          <a:lnRef idx="1">
            <a:schemeClr val="accent2"/>
          </a:lnRef>
          <a:fillRef idx="0">
            <a:schemeClr val="accent2"/>
          </a:fillRef>
          <a:effectRef idx="0">
            <a:schemeClr val="accent2"/>
          </a:effectRef>
          <a:fontRef idx="minor">
            <a:schemeClr val="tx1"/>
          </a:fontRef>
        </p:style>
      </p:cxnSp>
      <p:cxnSp>
        <p:nvCxnSpPr>
          <p:cNvPr id="35" name="直接箭头连接符 34"/>
          <p:cNvCxnSpPr/>
          <p:nvPr/>
        </p:nvCxnSpPr>
        <p:spPr>
          <a:xfrm>
            <a:off x="7350125" y="4630420"/>
            <a:ext cx="2253615" cy="1104900"/>
          </a:xfrm>
          <a:prstGeom prst="straightConnector1">
            <a:avLst/>
          </a:prstGeom>
          <a:ln w="57150">
            <a:solidFill>
              <a:schemeClr val="accent4"/>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36" name="直接箭头连接符 35"/>
          <p:cNvCxnSpPr/>
          <p:nvPr/>
        </p:nvCxnSpPr>
        <p:spPr>
          <a:xfrm flipV="1">
            <a:off x="7445375" y="5083810"/>
            <a:ext cx="3221355" cy="421005"/>
          </a:xfrm>
          <a:prstGeom prst="straightConnector1">
            <a:avLst/>
          </a:prstGeom>
          <a:ln w="57150">
            <a:solidFill>
              <a:schemeClr val="accent6"/>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37" name="直接箭头连接符 36"/>
          <p:cNvCxnSpPr/>
          <p:nvPr/>
        </p:nvCxnSpPr>
        <p:spPr>
          <a:xfrm flipV="1">
            <a:off x="7350125" y="5855335"/>
            <a:ext cx="3179445" cy="552450"/>
          </a:xfrm>
          <a:prstGeom prst="straightConnector1">
            <a:avLst/>
          </a:prstGeom>
          <a:ln w="57150">
            <a:solidFill>
              <a:srgbClr val="0070C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38" name="直接箭头连接符 37"/>
          <p:cNvCxnSpPr/>
          <p:nvPr/>
        </p:nvCxnSpPr>
        <p:spPr>
          <a:xfrm flipV="1">
            <a:off x="5085715" y="4577080"/>
            <a:ext cx="540385" cy="446405"/>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39" name="直接箭头连接符 38"/>
          <p:cNvCxnSpPr/>
          <p:nvPr/>
        </p:nvCxnSpPr>
        <p:spPr>
          <a:xfrm>
            <a:off x="5077460" y="5049520"/>
            <a:ext cx="575310" cy="407035"/>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40" name="直接箭头连接符 39"/>
          <p:cNvCxnSpPr/>
          <p:nvPr/>
        </p:nvCxnSpPr>
        <p:spPr>
          <a:xfrm>
            <a:off x="5077460" y="5118100"/>
            <a:ext cx="497205" cy="1294130"/>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41" name="直接箭头连接符 40"/>
          <p:cNvCxnSpPr/>
          <p:nvPr/>
        </p:nvCxnSpPr>
        <p:spPr>
          <a:xfrm flipV="1">
            <a:off x="5069205" y="3849370"/>
            <a:ext cx="556895" cy="1139825"/>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42" name="直接箭头连接符 41"/>
          <p:cNvCxnSpPr/>
          <p:nvPr/>
        </p:nvCxnSpPr>
        <p:spPr>
          <a:xfrm>
            <a:off x="5060315" y="5786120"/>
            <a:ext cx="583565" cy="684530"/>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45" name="直接箭头连接符 44"/>
          <p:cNvCxnSpPr/>
          <p:nvPr/>
        </p:nvCxnSpPr>
        <p:spPr>
          <a:xfrm flipV="1">
            <a:off x="5077460" y="5456555"/>
            <a:ext cx="548640" cy="330200"/>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46" name="直接箭头连接符 45"/>
          <p:cNvCxnSpPr/>
          <p:nvPr/>
        </p:nvCxnSpPr>
        <p:spPr>
          <a:xfrm flipV="1">
            <a:off x="5095875" y="4630420"/>
            <a:ext cx="556895" cy="1139825"/>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cxnSp>
        <p:nvCxnSpPr>
          <p:cNvPr id="47" name="直接箭头连接符 46"/>
          <p:cNvCxnSpPr>
            <a:stCxn id="12" idx="6"/>
          </p:cNvCxnSpPr>
          <p:nvPr/>
        </p:nvCxnSpPr>
        <p:spPr>
          <a:xfrm flipV="1">
            <a:off x="4986655" y="3909695"/>
            <a:ext cx="691515" cy="1850390"/>
          </a:xfrm>
          <a:prstGeom prst="straightConnector1">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51" name="椭圆 50"/>
          <p:cNvSpPr/>
          <p:nvPr/>
        </p:nvSpPr>
        <p:spPr>
          <a:xfrm>
            <a:off x="6168390" y="3640455"/>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2" name="椭圆 51"/>
          <p:cNvSpPr/>
          <p:nvPr/>
        </p:nvSpPr>
        <p:spPr>
          <a:xfrm>
            <a:off x="6360945" y="3640455"/>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3" name="椭圆 52"/>
          <p:cNvSpPr/>
          <p:nvPr/>
        </p:nvSpPr>
        <p:spPr>
          <a:xfrm>
            <a:off x="6553500" y="3640455"/>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4" name="椭圆 63"/>
          <p:cNvSpPr/>
          <p:nvPr/>
        </p:nvSpPr>
        <p:spPr>
          <a:xfrm>
            <a:off x="6197600" y="4530725"/>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5" name="椭圆 64"/>
          <p:cNvSpPr/>
          <p:nvPr/>
        </p:nvSpPr>
        <p:spPr>
          <a:xfrm>
            <a:off x="6390155" y="4530725"/>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6" name="椭圆 65"/>
          <p:cNvSpPr/>
          <p:nvPr/>
        </p:nvSpPr>
        <p:spPr>
          <a:xfrm>
            <a:off x="6582710" y="4530725"/>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7" name="椭圆 66"/>
          <p:cNvSpPr/>
          <p:nvPr/>
        </p:nvSpPr>
        <p:spPr>
          <a:xfrm>
            <a:off x="6197600" y="5420995"/>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8" name="椭圆 67"/>
          <p:cNvSpPr/>
          <p:nvPr/>
        </p:nvSpPr>
        <p:spPr>
          <a:xfrm>
            <a:off x="6390155" y="5420995"/>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9" name="椭圆 68"/>
          <p:cNvSpPr/>
          <p:nvPr/>
        </p:nvSpPr>
        <p:spPr>
          <a:xfrm>
            <a:off x="6582710" y="5420995"/>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0" name="椭圆 69"/>
          <p:cNvSpPr/>
          <p:nvPr/>
        </p:nvSpPr>
        <p:spPr>
          <a:xfrm>
            <a:off x="6223000" y="6311900"/>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1" name="椭圆 70"/>
          <p:cNvSpPr/>
          <p:nvPr/>
        </p:nvSpPr>
        <p:spPr>
          <a:xfrm>
            <a:off x="6415555" y="6311900"/>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2" name="椭圆 71"/>
          <p:cNvSpPr/>
          <p:nvPr/>
        </p:nvSpPr>
        <p:spPr>
          <a:xfrm>
            <a:off x="6608110" y="6311900"/>
            <a:ext cx="128905" cy="142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 name="矩形 4"/>
          <p:cNvSpPr/>
          <p:nvPr/>
        </p:nvSpPr>
        <p:spPr>
          <a:xfrm>
            <a:off x="4378960" y="3853815"/>
            <a:ext cx="714375" cy="23387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V="1">
            <a:off x="4783455" y="2641600"/>
            <a:ext cx="760730" cy="105219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63894" y="237025"/>
            <a:ext cx="4152122" cy="583565"/>
          </a:xfrm>
          <a:prstGeom prst="rect">
            <a:avLst/>
          </a:prstGeom>
          <a:noFill/>
        </p:spPr>
        <p:txBody>
          <a:bodyPr wrap="square" rtlCol="0">
            <a:spAutoFit/>
          </a:bodyPr>
          <a:lstStyle/>
          <a:p>
            <a:r>
              <a:rPr lang="en-US" altLang="zh-CN" sz="3200" b="1" dirty="0">
                <a:latin typeface="Calibri" panose="020F0502020204030204" pitchFamily="34" charset="0"/>
                <a:cs typeface="Calibri" panose="020F0502020204030204" pitchFamily="34" charset="0"/>
              </a:rPr>
              <a:t>Grasping &amp; Loading</a:t>
            </a:r>
            <a:endParaRPr lang="zh-CN" altLang="en-US" sz="3200" b="1" dirty="0">
              <a:solidFill>
                <a:schemeClr val="tx1">
                  <a:lumMod val="95000"/>
                  <a:lumOff val="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88"/>
          <p:cNvSpPr>
            <a:spLocks noEditPoints="1"/>
          </p:cNvSpPr>
          <p:nvPr/>
        </p:nvSpPr>
        <p:spPr bwMode="auto">
          <a:xfrm>
            <a:off x="2715856" y="2664474"/>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4" name="Freeform 80"/>
          <p:cNvSpPr>
            <a:spLocks noEditPoints="1"/>
          </p:cNvSpPr>
          <p:nvPr/>
        </p:nvSpPr>
        <p:spPr bwMode="auto">
          <a:xfrm>
            <a:off x="5746289" y="2725580"/>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 name="文本框 1"/>
          <p:cNvSpPr txBox="1"/>
          <p:nvPr/>
        </p:nvSpPr>
        <p:spPr>
          <a:xfrm>
            <a:off x="363894" y="237025"/>
            <a:ext cx="4152122" cy="1077218"/>
          </a:xfrm>
          <a:prstGeom prst="rect">
            <a:avLst/>
          </a:prstGeom>
          <a:noFill/>
        </p:spPr>
        <p:txBody>
          <a:bodyPr wrap="square" rtlCol="0">
            <a:spAutoFit/>
          </a:bodyPr>
          <a:lstStyle/>
          <a:p>
            <a:r>
              <a:rPr lang="en-US" altLang="zh-CN" sz="3200" b="1" dirty="0">
                <a:latin typeface="Calibri" panose="020F0502020204030204" pitchFamily="34" charset="0"/>
                <a:cs typeface="Calibri" panose="020F0502020204030204" pitchFamily="34" charset="0"/>
              </a:rPr>
              <a:t>Grasping &amp; Loading</a:t>
            </a:r>
            <a:endParaRPr lang="zh-CN" altLang="en-US" sz="3200" b="1" dirty="0"/>
          </a:p>
          <a:p>
            <a:endParaRPr lang="zh-CN" altLang="en-US" sz="3200" b="1" dirty="0">
              <a:solidFill>
                <a:schemeClr val="tx1">
                  <a:lumMod val="95000"/>
                  <a:lumOff val="5000"/>
                </a:schemeClr>
              </a:solidFill>
            </a:endParaRPr>
          </a:p>
        </p:txBody>
      </p:sp>
      <p:sp>
        <p:nvSpPr>
          <p:cNvPr id="3" name="文本框 2"/>
          <p:cNvSpPr txBox="1"/>
          <p:nvPr/>
        </p:nvSpPr>
        <p:spPr>
          <a:xfrm>
            <a:off x="363894" y="901135"/>
            <a:ext cx="9584405"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Robot manipulator modeling &amp; </a:t>
            </a:r>
            <a:r>
              <a:rPr lang="en-US" sz="2400" b="1" dirty="0" err="1">
                <a:latin typeface="Calibri" panose="020F0502020204030204" pitchFamily="34" charset="0"/>
                <a:cs typeface="Calibri" panose="020F0502020204030204" pitchFamily="34" charset="0"/>
              </a:rPr>
              <a:t>Denavit</a:t>
            </a:r>
            <a:r>
              <a:rPr lang="en-US" sz="2400" b="1" dirty="0">
                <a:latin typeface="Calibri" panose="020F0502020204030204" pitchFamily="34" charset="0"/>
                <a:cs typeface="Calibri" panose="020F0502020204030204" pitchFamily="34" charset="0"/>
              </a:rPr>
              <a:t>–</a:t>
            </a:r>
            <a:r>
              <a:rPr lang="en-US" sz="2400" b="1" dirty="0" err="1">
                <a:latin typeface="Calibri" panose="020F0502020204030204" pitchFamily="34" charset="0"/>
                <a:cs typeface="Calibri" panose="020F0502020204030204" pitchFamily="34" charset="0"/>
              </a:rPr>
              <a:t>Hartenberg</a:t>
            </a:r>
            <a:r>
              <a:rPr lang="en-US" sz="2400" b="1" dirty="0">
                <a:latin typeface="Calibri" panose="020F0502020204030204" pitchFamily="34" charset="0"/>
                <a:cs typeface="Calibri" panose="020F0502020204030204" pitchFamily="34" charset="0"/>
              </a:rPr>
              <a:t> parameters</a:t>
            </a:r>
          </a:p>
        </p:txBody>
      </p:sp>
      <p:pic>
        <p:nvPicPr>
          <p:cNvPr id="1026" name="Picture 2" descr="Image 5 alt text"/>
          <p:cNvPicPr>
            <a:picLocks noChangeAspect="1" noChangeArrowheads="1"/>
          </p:cNvPicPr>
          <p:nvPr/>
        </p:nvPicPr>
        <p:blipFill rotWithShape="1">
          <a:blip r:embed="rId3">
            <a:extLst>
              <a:ext uri="{28A0092B-C50C-407E-A947-70E740481C1C}">
                <a14:useLocalDpi xmlns:a14="http://schemas.microsoft.com/office/drawing/2010/main" val="0"/>
              </a:ext>
            </a:extLst>
          </a:blip>
          <a:srcRect l="13033" t="4725" r="18680" b="22381"/>
          <a:stretch>
            <a:fillRect/>
          </a:stretch>
        </p:blipFill>
        <p:spPr bwMode="auto">
          <a:xfrm>
            <a:off x="117018" y="2394837"/>
            <a:ext cx="1931437" cy="32553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11106" y="1863889"/>
            <a:ext cx="211058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ABB IRB460</a:t>
            </a:r>
          </a:p>
        </p:txBody>
      </p:sp>
      <p:sp>
        <p:nvSpPr>
          <p:cNvPr id="10" name="文本框 9"/>
          <p:cNvSpPr txBox="1"/>
          <p:nvPr/>
        </p:nvSpPr>
        <p:spPr>
          <a:xfrm>
            <a:off x="2364221" y="1745374"/>
            <a:ext cx="4303590"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Standard DH-parameters</a:t>
            </a:r>
          </a:p>
        </p:txBody>
      </p:sp>
      <p:pic>
        <p:nvPicPr>
          <p:cNvPr id="7" name="图片 6"/>
          <p:cNvPicPr>
            <a:picLocks noChangeAspect="1"/>
          </p:cNvPicPr>
          <p:nvPr/>
        </p:nvPicPr>
        <p:blipFill>
          <a:blip r:embed="rId4"/>
          <a:stretch>
            <a:fillRect/>
          </a:stretch>
        </p:blipFill>
        <p:spPr>
          <a:xfrm>
            <a:off x="2167829" y="2497818"/>
            <a:ext cx="4975394" cy="3078596"/>
          </a:xfrm>
          <a:prstGeom prst="rect">
            <a:avLst/>
          </a:prstGeom>
        </p:spPr>
      </p:pic>
      <p:sp>
        <p:nvSpPr>
          <p:cNvPr id="8" name="文本框 7"/>
          <p:cNvSpPr txBox="1"/>
          <p:nvPr/>
        </p:nvSpPr>
        <p:spPr>
          <a:xfrm>
            <a:off x="3502631" y="5576414"/>
            <a:ext cx="250060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Linkages frames</a:t>
            </a:r>
          </a:p>
        </p:txBody>
      </p:sp>
      <mc:AlternateContent xmlns:mc="http://schemas.openxmlformats.org/markup-compatibility/2006" xmlns:a14="http://schemas.microsoft.com/office/drawing/2010/main">
        <mc:Choice Requires="a14">
          <p:sp>
            <p:nvSpPr>
              <p:cNvPr id="9" name="文本框 8"/>
              <p:cNvSpPr txBox="1"/>
              <p:nvPr/>
            </p:nvSpPr>
            <p:spPr>
              <a:xfrm>
                <a:off x="8350408" y="1507681"/>
                <a:ext cx="2855168" cy="468526"/>
              </a:xfrm>
              <a:prstGeom prst="rect">
                <a:avLst/>
              </a:prstGeom>
              <a:noFill/>
            </p:spPr>
            <p:txBody>
              <a:bodyPr wrap="square" rtlCol="0">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𝑇</m:t>
                        </m:r>
                      </m:e>
                      <m:sub>
                        <m:r>
                          <a:rPr lang="en-US" sz="2400" b="0" i="1" smtClean="0">
                            <a:latin typeface="Cambria Math" panose="02040503050406030204" pitchFamily="18" charset="0"/>
                          </a:rPr>
                          <m:t>𝑒</m:t>
                        </m:r>
                      </m:sub>
                      <m:sup>
                        <m:r>
                          <a:rPr lang="en-US" sz="2400" b="0" i="1" smtClean="0">
                            <a:latin typeface="Cambria Math" panose="02040503050406030204" pitchFamily="18" charset="0"/>
                          </a:rPr>
                          <m:t>0</m:t>
                        </m:r>
                      </m:sup>
                    </m:sSubSup>
                    <m:r>
                      <a:rPr lang="en-US" sz="2400" i="1">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1</m:t>
                        </m:r>
                      </m:sub>
                      <m:sup>
                        <m:r>
                          <a:rPr lang="en-US" sz="2400" i="1">
                            <a:solidFill>
                              <a:prstClr val="black"/>
                            </a:solidFill>
                            <a:latin typeface="Cambria Math" panose="02040503050406030204" pitchFamily="18" charset="0"/>
                          </a:rPr>
                          <m:t>0</m:t>
                        </m:r>
                      </m:sup>
                    </m:sSubSup>
                    <m:r>
                      <a:rPr lang="en-US" sz="2400" i="1" smtClean="0">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2</m:t>
                        </m:r>
                      </m:sub>
                      <m:sup>
                        <m:r>
                          <a:rPr lang="en-US" sz="2400" b="0" i="1" smtClean="0">
                            <a:solidFill>
                              <a:prstClr val="black"/>
                            </a:solidFill>
                            <a:latin typeface="Cambria Math" panose="02040503050406030204" pitchFamily="18" charset="0"/>
                          </a:rPr>
                          <m:t>1</m:t>
                        </m:r>
                      </m:sup>
                    </m:sSubSup>
                  </m:oMath>
                </a14:m>
                <a:r>
                  <a:rPr lang="en-US" sz="2400" dirty="0">
                    <a:solidFill>
                      <a:prstClr val="black"/>
                    </a:solidFill>
                    <a:latin typeface="Calibri" panose="020F0502020204030204" pitchFamily="34" charset="0"/>
                    <a:cs typeface="Calibri" panose="020F0502020204030204" pitchFamily="34" charset="0"/>
                  </a:rPr>
                  <a:t> </a:t>
                </a:r>
                <a14:m>
                  <m:oMath xmlns:m="http://schemas.openxmlformats.org/officeDocument/2006/math">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𝑇</m:t>
                        </m:r>
                      </m:e>
                      <m:sub>
                        <m:r>
                          <a:rPr lang="en-US" sz="2400" b="0" i="1" smtClean="0">
                            <a:solidFill>
                              <a:prstClr val="black"/>
                            </a:solidFill>
                            <a:latin typeface="Cambria Math" panose="02040503050406030204" pitchFamily="18" charset="0"/>
                          </a:rPr>
                          <m:t>3</m:t>
                        </m:r>
                      </m:sub>
                      <m:sup>
                        <m:r>
                          <a:rPr lang="en-US" sz="2400" b="0" i="1" smtClean="0">
                            <a:solidFill>
                              <a:prstClr val="black"/>
                            </a:solidFill>
                            <a:latin typeface="Cambria Math" panose="02040503050406030204" pitchFamily="18" charset="0"/>
                          </a:rPr>
                          <m:t>2</m:t>
                        </m:r>
                      </m:sup>
                    </m:sSubSup>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𝑇</m:t>
                        </m:r>
                      </m:e>
                      <m:sub>
                        <m:r>
                          <a:rPr lang="en-US" sz="2400" i="1">
                            <a:solidFill>
                              <a:prstClr val="black"/>
                            </a:solidFill>
                            <a:latin typeface="Cambria Math" panose="02040503050406030204" pitchFamily="18" charset="0"/>
                          </a:rPr>
                          <m:t>𝑒</m:t>
                        </m:r>
                      </m:sub>
                      <m:sup>
                        <m:r>
                          <a:rPr lang="en-US" sz="2400" b="0" i="1" smtClean="0">
                            <a:solidFill>
                              <a:prstClr val="black"/>
                            </a:solidFill>
                            <a:latin typeface="Cambria Math" panose="02040503050406030204" pitchFamily="18" charset="0"/>
                          </a:rPr>
                          <m:t>3</m:t>
                        </m:r>
                      </m:sup>
                    </m:sSubSup>
                  </m:oMath>
                </a14:m>
                <a:endParaRPr lang="en-US" sz="2400" dirty="0">
                  <a:latin typeface="Calibri" panose="020F0502020204030204" pitchFamily="34" charset="0"/>
                  <a:cs typeface="Calibri" panose="020F0502020204030204" pitchFamily="3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8350408" y="1507681"/>
                <a:ext cx="2855168" cy="468526"/>
              </a:xfrm>
              <a:prstGeom prst="rect">
                <a:avLst/>
              </a:prstGeom>
              <a:blipFill rotWithShape="1">
                <a:blip r:embed="rId5"/>
                <a:stretch>
                  <a:fillRect l="-6" t="-41" r="13"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238622" y="1761822"/>
                <a:ext cx="4812385" cy="1416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𝑇</m:t>
                          </m:r>
                        </m:e>
                        <m:sub>
                          <m:r>
                            <a:rPr lang="en-US" sz="1800" b="0" i="1" smtClean="0">
                              <a:latin typeface="Cambria Math" panose="02040503050406030204" pitchFamily="18" charset="0"/>
                            </a:rPr>
                            <m:t>𝑒</m:t>
                          </m:r>
                        </m:sub>
                        <m:sup>
                          <m:r>
                            <a:rPr lang="en-US" sz="1800" b="0" i="1" smtClean="0">
                              <a:latin typeface="Cambria Math" panose="02040503050406030204" pitchFamily="18" charset="0"/>
                            </a:rPr>
                            <m:t>0</m:t>
                          </m:r>
                        </m:sup>
                      </m:sSubSup>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m>
                            <m:mPr>
                              <m:mcs>
                                <m:mc>
                                  <m:mcPr>
                                    <m:count m:val="1"/>
                                    <m:mcJc m:val="center"/>
                                  </m:mcPr>
                                </m:mc>
                              </m:mcs>
                              <m:ctrlPr>
                                <a:rPr lang="en-US" sz="1800" b="0" i="1" smtClean="0">
                                  <a:latin typeface="Cambria Math" panose="02040503050406030204" pitchFamily="18" charset="0"/>
                                </a:rPr>
                              </m:ctrlPr>
                            </m:mPr>
                            <m:m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1+4</m:t>
                                    </m:r>
                                  </m:sub>
                                </m:sSub>
                              </m:e>
                            </m:mr>
                            <m:m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1+4</m:t>
                                    </m:r>
                                  </m:sub>
                                </m:sSub>
                              </m:e>
                            </m:mr>
                            <m:m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0</m:t>
                                    </m:r>
                                  </m:e>
                                  <m:e>
                                    <m:r>
                                      <a:rPr lang="en-US" b="0" i="1" smtClean="0">
                                        <a:latin typeface="Cambria Math" panose="02040503050406030204" pitchFamily="18" charset="0"/>
                                      </a:rPr>
                                      <m:t>0</m:t>
                                    </m:r>
                                  </m:e>
                                </m:eqArr>
                              </m:e>
                            </m:mr>
                          </m:m>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1+4</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𝑐</m:t>
                                    </m:r>
                                  </m:e>
                                  <m:sub>
                                    <m:r>
                                      <a:rPr lang="en-US" b="0" i="1" smtClean="0">
                                        <a:latin typeface="Cambria Math" panose="02040503050406030204" pitchFamily="18" charset="0"/>
                                      </a:rPr>
                                      <m:t>1+4</m:t>
                                    </m:r>
                                  </m:sub>
                                </m:sSub>
                              </m:e>
                            </m:mr>
                            <m:mr>
                              <m:e>
                                <m:eqArr>
                                  <m:eqArrPr>
                                    <m:ctrlPr>
                                      <a:rPr lang="en-US" i="1">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0</m:t>
                                    </m:r>
                                  </m:e>
                                </m:eqArr>
                              </m:e>
                            </m:mr>
                          </m:m>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mr>
                            <m:mr>
                              <m:e>
                                <m:r>
                                  <a:rPr lang="en-US" b="0" i="1" smtClean="0">
                                    <a:latin typeface="Cambria Math" panose="02040503050406030204" pitchFamily="18" charset="0"/>
                                  </a:rPr>
                                  <m:t>  0</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  1</m:t>
                                    </m:r>
                                  </m:e>
                                  <m:e>
                                    <m:r>
                                      <a:rPr lang="en-US" b="0" i="1" smtClean="0">
                                        <a:latin typeface="Cambria Math" panose="02040503050406030204" pitchFamily="18" charset="0"/>
                                      </a:rPr>
                                      <m:t>  0</m:t>
                                    </m:r>
                                  </m:e>
                                </m:eqArr>
                              </m:e>
                            </m:mr>
                          </m:m>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𝑐</m:t>
                                    </m:r>
                                  </m:e>
                                  <m:sub>
                                    <m:r>
                                      <a:rPr lang="en-US" b="0" i="1" smtClean="0">
                                        <a:latin typeface="Cambria Math" panose="02040503050406030204" pitchFamily="18" charset="0"/>
                                      </a:rPr>
                                      <m:t>1</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3</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2+3</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i="1">
                                        <a:latin typeface="Cambria Math" panose="02040503050406030204" pitchFamily="18" charset="0"/>
                                      </a:rPr>
                                      <m:t>1</m:t>
                                    </m:r>
                                  </m:sub>
                                </m:sSub>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3</m:t>
                                    </m:r>
                                  </m:sub>
                                </m:sSub>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2+3</m:t>
                                    </m:r>
                                  </m:sub>
                                </m:sSub>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1</m:t>
                                    </m:r>
                                  </m:sub>
                                </m:sSub>
                                <m:r>
                                  <m:rPr>
                                    <m:brk m:alnAt="7"/>
                                  </m:rPr>
                                  <a:rPr lang="en-US" i="1">
                                    <a:latin typeface="Cambria Math" panose="02040503050406030204" pitchFamily="18" charset="0"/>
                                  </a:rPr>
                                  <m:t>)</m:t>
                                </m:r>
                              </m:e>
                            </m:mr>
                            <m:mr>
                              <m:e>
                                <m:eqArr>
                                  <m:eqArrPr>
                                    <m:ctrlPr>
                                      <a:rPr lang="en-US" i="1">
                                        <a:latin typeface="Cambria Math" panose="02040503050406030204" pitchFamily="18" charset="0"/>
                                      </a:rPr>
                                    </m:ctrlPr>
                                  </m:eqArr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e>
                                  <m:e>
                                    <m:r>
                                      <a:rPr lang="en-US" b="0" i="1" smtClean="0">
                                        <a:latin typeface="Cambria Math" panose="02040503050406030204" pitchFamily="18" charset="0"/>
                                      </a:rPr>
                                      <m:t>1</m:t>
                                    </m:r>
                                  </m:e>
                                </m:eqArr>
                              </m:e>
                            </m:mr>
                          </m:m>
                        </m:e>
                      </m:d>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7238622" y="1761822"/>
                <a:ext cx="4812385" cy="1416542"/>
              </a:xfrm>
              <a:prstGeom prst="rect">
                <a:avLst/>
              </a:prstGeom>
              <a:blipFill rotWithShape="1">
                <a:blip r:embed="rId6"/>
                <a:stretch>
                  <a:fillRect l="-5" t="-23" r="-6572" b="13"/>
                </a:stretch>
              </a:blipFill>
            </p:spPr>
            <p:txBody>
              <a:bodyPr/>
              <a:lstStyle/>
              <a:p>
                <a:r>
                  <a:rPr lang="zh-CN" altLang="en-US">
                    <a:noFill/>
                  </a:rPr>
                  <a:t> </a:t>
                </a:r>
              </a:p>
            </p:txBody>
          </p:sp>
        </mc:Fallback>
      </mc:AlternateContent>
      <p:sp>
        <p:nvSpPr>
          <p:cNvPr id="18" name="矩形: 圆角 17"/>
          <p:cNvSpPr/>
          <p:nvPr/>
        </p:nvSpPr>
        <p:spPr>
          <a:xfrm>
            <a:off x="7441798" y="3429000"/>
            <a:ext cx="1985169" cy="2108719"/>
          </a:xfrm>
          <a:prstGeom prst="roundRect">
            <a:avLst>
              <a:gd name="adj" fmla="val 8368"/>
            </a:avLst>
          </a:prstGeom>
          <a:noFill/>
          <a:ln w="28575">
            <a:solidFill>
              <a:srgbClr val="6667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圆角 19"/>
          <p:cNvSpPr/>
          <p:nvPr/>
        </p:nvSpPr>
        <p:spPr>
          <a:xfrm>
            <a:off x="9981364" y="3443490"/>
            <a:ext cx="1985169" cy="2108719"/>
          </a:xfrm>
          <a:prstGeom prst="roundRect">
            <a:avLst>
              <a:gd name="adj" fmla="val 8368"/>
            </a:avLst>
          </a:prstGeom>
          <a:noFill/>
          <a:ln w="28575">
            <a:solidFill>
              <a:srgbClr val="6667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0"/>
          <p:cNvSpPr/>
          <p:nvPr/>
        </p:nvSpPr>
        <p:spPr>
          <a:xfrm>
            <a:off x="7457411" y="5898248"/>
            <a:ext cx="4509122" cy="589118"/>
          </a:xfrm>
          <a:prstGeom prst="roundRect">
            <a:avLst>
              <a:gd name="adj" fmla="val 8368"/>
            </a:avLst>
          </a:prstGeom>
          <a:noFill/>
          <a:ln w="28575">
            <a:solidFill>
              <a:srgbClr val="6667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10632234" y="6000606"/>
            <a:ext cx="1618590" cy="369332"/>
          </a:xfrm>
          <a:prstGeom prst="rect">
            <a:avLst/>
          </a:prstGeom>
          <a:noFill/>
        </p:spPr>
        <p:txBody>
          <a:bodyPr wrap="square">
            <a:spAutoFit/>
          </a:bodyPr>
          <a:lstStyle/>
          <a:p>
            <a:r>
              <a:rPr lang="en-US" altLang="zh-CN" dirty="0">
                <a:solidFill>
                  <a:schemeClr val="tx1">
                    <a:lumMod val="95000"/>
                    <a:lumOff val="5000"/>
                  </a:schemeClr>
                </a:solidFill>
                <a:latin typeface="Calibri" panose="020F0502020204030204" pitchFamily="34" charset="0"/>
                <a:cs typeface="Calibri" panose="020F0502020204030204" pitchFamily="34" charset="0"/>
              </a:rPr>
              <a:t>Joint space</a:t>
            </a:r>
            <a:endParaRPr lang="zh-CN" altLang="en-US" dirty="0">
              <a:solidFill>
                <a:schemeClr val="tx1">
                  <a:lumMod val="95000"/>
                  <a:lumOff val="5000"/>
                </a:schemeClr>
              </a:solidFill>
            </a:endParaRPr>
          </a:p>
        </p:txBody>
      </p:sp>
      <p:sp>
        <p:nvSpPr>
          <p:cNvPr id="26" name="文本框 25"/>
          <p:cNvSpPr txBox="1"/>
          <p:nvPr/>
        </p:nvSpPr>
        <p:spPr>
          <a:xfrm>
            <a:off x="7457411" y="3414510"/>
            <a:ext cx="1618590" cy="369332"/>
          </a:xfrm>
          <a:prstGeom prst="rect">
            <a:avLst/>
          </a:prstGeom>
          <a:noFill/>
        </p:spPr>
        <p:txBody>
          <a:bodyPr wrap="square">
            <a:spAutoFit/>
          </a:bodyPr>
          <a:lstStyle/>
          <a:p>
            <a:r>
              <a:rPr lang="en-US" altLang="zh-CN" dirty="0">
                <a:solidFill>
                  <a:schemeClr val="tx1">
                    <a:lumMod val="95000"/>
                    <a:lumOff val="5000"/>
                  </a:schemeClr>
                </a:solidFill>
                <a:latin typeface="Calibri" panose="020F0502020204030204" pitchFamily="34" charset="0"/>
                <a:cs typeface="Calibri" panose="020F0502020204030204" pitchFamily="34" charset="0"/>
              </a:rPr>
              <a:t>Base frame</a:t>
            </a:r>
            <a:endParaRPr lang="zh-CN" altLang="en-US" dirty="0">
              <a:solidFill>
                <a:schemeClr val="tx1">
                  <a:lumMod val="95000"/>
                  <a:lumOff val="5000"/>
                </a:schemeClr>
              </a:solidFill>
            </a:endParaRPr>
          </a:p>
        </p:txBody>
      </p:sp>
      <p:sp>
        <p:nvSpPr>
          <p:cNvPr id="27" name="文本框 26"/>
          <p:cNvSpPr txBox="1"/>
          <p:nvPr/>
        </p:nvSpPr>
        <p:spPr>
          <a:xfrm>
            <a:off x="9981364" y="3429000"/>
            <a:ext cx="2093618" cy="369332"/>
          </a:xfrm>
          <a:prstGeom prst="rect">
            <a:avLst/>
          </a:prstGeom>
          <a:noFill/>
        </p:spPr>
        <p:txBody>
          <a:bodyPr wrap="square">
            <a:spAutoFit/>
          </a:bodyPr>
          <a:lstStyle/>
          <a:p>
            <a:r>
              <a:rPr lang="en-US" altLang="zh-CN" dirty="0">
                <a:solidFill>
                  <a:schemeClr val="tx1">
                    <a:lumMod val="95000"/>
                    <a:lumOff val="5000"/>
                  </a:schemeClr>
                </a:solidFill>
                <a:latin typeface="Calibri" panose="020F0502020204030204" pitchFamily="34" charset="0"/>
                <a:cs typeface="Calibri" panose="020F0502020204030204" pitchFamily="34" charset="0"/>
              </a:rPr>
              <a:t>End effector frame</a:t>
            </a:r>
            <a:endParaRPr lang="zh-CN" altLang="en-US" dirty="0">
              <a:solidFill>
                <a:schemeClr val="tx1">
                  <a:lumMod val="95000"/>
                  <a:lumOff val="5000"/>
                </a:schemeClr>
              </a:solidFill>
            </a:endParaRPr>
          </a:p>
        </p:txBody>
      </p:sp>
      <p:cxnSp>
        <p:nvCxnSpPr>
          <p:cNvPr id="28" name="直接箭头连接符 27"/>
          <p:cNvCxnSpPr/>
          <p:nvPr/>
        </p:nvCxnSpPr>
        <p:spPr>
          <a:xfrm>
            <a:off x="9076001" y="4021494"/>
            <a:ext cx="12176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9358604" y="3685970"/>
                <a:ext cx="7417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𝑇</m:t>
                          </m:r>
                        </m:e>
                        <m:sub>
                          <m:r>
                            <a:rPr lang="en-US" sz="1800" b="0" i="1" smtClean="0">
                              <a:latin typeface="Cambria Math" panose="02040503050406030204" pitchFamily="18" charset="0"/>
                            </a:rPr>
                            <m:t>𝑒</m:t>
                          </m:r>
                        </m:sub>
                        <m:sup>
                          <m:r>
                            <a:rPr lang="en-US" sz="1800" b="0" i="1" smtClean="0">
                              <a:latin typeface="Cambria Math" panose="02040503050406030204" pitchFamily="18" charset="0"/>
                            </a:rPr>
                            <m:t>0</m:t>
                          </m:r>
                        </m:sup>
                      </m:sSubSup>
                    </m:oMath>
                  </m:oMathPara>
                </a14:m>
                <a:endParaRPr 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9358604" y="3685970"/>
                <a:ext cx="741784" cy="369332"/>
              </a:xfrm>
              <a:prstGeom prst="rect">
                <a:avLst/>
              </a:prstGeom>
              <a:blipFill rotWithShape="1">
                <a:blip r:embed="rId7"/>
                <a:stretch>
                  <a:fillRect l="-82" t="-116" r="11"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7665784" y="3959592"/>
                <a:ext cx="1394245" cy="1231106"/>
              </a:xfrm>
              <a:prstGeom prst="rect">
                <a:avLst/>
              </a:prstGeom>
              <a:noFill/>
            </p:spPr>
            <p:txBody>
              <a:bodyPr wrap="square" lIns="0" tIns="0" rIns="0" bIns="0" rtlCol="0">
                <a:spAutoFit/>
              </a:bodyPr>
              <a:lstStyle/>
              <a:p>
                <a:r>
                  <a:rPr lang="en-US" sz="2000" dirty="0">
                    <a:latin typeface="Calibri" panose="020F0502020204030204" pitchFamily="34" charset="0"/>
                    <a:cs typeface="Calibri" panose="020F0502020204030204" pitchFamily="34" charset="0"/>
                  </a:rPr>
                  <a:t>Coordinates of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𝑒</m:t>
                        </m:r>
                      </m:e>
                    </m:d>
                  </m:oMath>
                </a14:m>
                <a:r>
                  <a:rPr lang="en-US" sz="2000" dirty="0">
                    <a:latin typeface="Calibri" panose="020F0502020204030204" pitchFamily="34" charset="0"/>
                    <a:cs typeface="Calibri" panose="020F0502020204030204" pitchFamily="34" charset="0"/>
                  </a:rPr>
                  <a:t> frame origin in </a:t>
                </a:r>
                <a14:m>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0</m:t>
                        </m:r>
                      </m:e>
                    </m:d>
                  </m:oMath>
                </a14:m>
                <a:r>
                  <a:rPr lang="en-US" sz="2000" dirty="0">
                    <a:latin typeface="Calibri" panose="020F0502020204030204" pitchFamily="34" charset="0"/>
                    <a:cs typeface="Calibri" panose="020F0502020204030204" pitchFamily="34" charset="0"/>
                  </a:rPr>
                  <a:t> frame</a:t>
                </a:r>
              </a:p>
            </p:txBody>
          </p:sp>
        </mc:Choice>
        <mc:Fallback xmlns="">
          <p:sp>
            <p:nvSpPr>
              <p:cNvPr id="29" name="文本框 28"/>
              <p:cNvSpPr txBox="1">
                <a:spLocks noRot="1" noChangeAspect="1" noMove="1" noResize="1" noEditPoints="1" noAdjustHandles="1" noChangeArrowheads="1" noChangeShapeType="1" noTextEdit="1"/>
              </p:cNvSpPr>
              <p:nvPr/>
            </p:nvSpPr>
            <p:spPr>
              <a:xfrm>
                <a:off x="7665784" y="3959592"/>
                <a:ext cx="1394245" cy="1231106"/>
              </a:xfrm>
              <a:prstGeom prst="rect">
                <a:avLst/>
              </a:prstGeom>
              <a:blipFill rotWithShape="1">
                <a:blip r:embed="rId8"/>
                <a:stretch>
                  <a:fillRect l="-5" t="-236" r="35"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10478278" y="4175582"/>
                <a:ext cx="1394245" cy="615553"/>
              </a:xfrm>
              <a:prstGeom prst="rect">
                <a:avLst/>
              </a:prstGeom>
              <a:noFill/>
            </p:spPr>
            <p:txBody>
              <a:bodyPr wrap="square" lIns="0" tIns="0" rIns="0" bIns="0" rtlCol="0">
                <a:spAutoFit/>
              </a:bodyPr>
              <a:lstStyle/>
              <a:p>
                <a14:m>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𝑒</m:t>
                        </m:r>
                      </m:e>
                    </m:d>
                  </m:oMath>
                </a14:m>
                <a:r>
                  <a:rPr lang="en-US" sz="2000" dirty="0">
                    <a:latin typeface="Calibri" panose="020F0502020204030204" pitchFamily="34" charset="0"/>
                    <a:cs typeface="Calibri" panose="020F0502020204030204" pitchFamily="34" charset="0"/>
                  </a:rPr>
                  <a:t> frame poses</a:t>
                </a:r>
              </a:p>
            </p:txBody>
          </p:sp>
        </mc:Choice>
        <mc:Fallback xmlns="">
          <p:sp>
            <p:nvSpPr>
              <p:cNvPr id="32" name="文本框 31"/>
              <p:cNvSpPr txBox="1">
                <a:spLocks noRot="1" noChangeAspect="1" noMove="1" noResize="1" noEditPoints="1" noAdjustHandles="1" noChangeArrowheads="1" noChangeShapeType="1" noTextEdit="1"/>
              </p:cNvSpPr>
              <p:nvPr/>
            </p:nvSpPr>
            <p:spPr>
              <a:xfrm>
                <a:off x="10478278" y="4175582"/>
                <a:ext cx="1394245" cy="615553"/>
              </a:xfrm>
              <a:prstGeom prst="rect">
                <a:avLst/>
              </a:prstGeom>
              <a:blipFill rotWithShape="1">
                <a:blip r:embed="rId9"/>
                <a:stretch>
                  <a:fillRect l="-10" t="-487" r="40"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965168" y="6008141"/>
                <a:ext cx="232847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begChr m:val="["/>
                              <m:endChr m:val="]"/>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rPr>
                                          <m:t>θ</m:t>
                                        </m:r>
                                      </m:e>
                                      <m:sub>
                                        <m:r>
                                          <a:rPr lang="en-US" sz="2400" b="0" i="1" smtClean="0">
                                            <a:latin typeface="Cambria Math" panose="02040503050406030204" pitchFamily="18" charset="0"/>
                                          </a:rPr>
                                          <m:t>1</m:t>
                                        </m:r>
                                      </m:sub>
                                    </m:sSub>
                                  </m:e>
                                  <m:e>
                                    <m:sSub>
                                      <m:sSubPr>
                                        <m:ctrlPr>
                                          <a:rPr lang="en-US" sz="2400" i="1" smtClean="0">
                                            <a:latin typeface="Cambria Math" panose="02040503050406030204" pitchFamily="18" charset="0"/>
                                          </a:rPr>
                                        </m:ctrlPr>
                                      </m:sSubPr>
                                      <m:e>
                                        <m:r>
                                          <m:rPr>
                                            <m:sty m:val="p"/>
                                          </m:rPr>
                                          <a:rPr lang="el-GR" sz="2400" i="1">
                                            <a:latin typeface="Cambria Math" panose="02040503050406030204" pitchFamily="18" charset="0"/>
                                          </a:rPr>
                                          <m:t>θ</m:t>
                                        </m:r>
                                      </m:e>
                                      <m:sub>
                                        <m:r>
                                          <a:rPr lang="en-US" sz="2400" b="0" i="1" smtClean="0">
                                            <a:latin typeface="Cambria Math" panose="02040503050406030204" pitchFamily="18" charset="0"/>
                                          </a:rPr>
                                          <m:t>2</m:t>
                                        </m:r>
                                      </m:sub>
                                    </m:sSub>
                                  </m:e>
                                  <m:e>
                                    <m:sSub>
                                      <m:sSubPr>
                                        <m:ctrlPr>
                                          <a:rPr lang="en-US" sz="2400" i="1" smtClean="0">
                                            <a:latin typeface="Cambria Math" panose="02040503050406030204" pitchFamily="18" charset="0"/>
                                          </a:rPr>
                                        </m:ctrlPr>
                                      </m:sSubPr>
                                      <m:e>
                                        <m:r>
                                          <m:rPr>
                                            <m:sty m:val="p"/>
                                          </m:rPr>
                                          <a:rPr lang="el-GR" sz="2400" i="1">
                                            <a:latin typeface="Cambria Math" panose="02040503050406030204" pitchFamily="18" charset="0"/>
                                          </a:rPr>
                                          <m:t>θ</m:t>
                                        </m:r>
                                      </m:e>
                                      <m:sub>
                                        <m:r>
                                          <a:rPr lang="en-US" sz="2400" b="0" i="1" smtClean="0">
                                            <a:latin typeface="Cambria Math" panose="02040503050406030204" pitchFamily="18" charset="0"/>
                                          </a:rPr>
                                          <m:t>3</m:t>
                                        </m:r>
                                      </m:sub>
                                    </m:sSub>
                                  </m:e>
                                </m:mr>
                              </m:m>
                            </m:e>
                          </m:d>
                        </m:e>
                        <m:sup>
                          <m:r>
                            <a:rPr lang="en-US" sz="2400" b="0" i="1" smtClean="0">
                              <a:latin typeface="Cambria Math" panose="02040503050406030204" pitchFamily="18" charset="0"/>
                            </a:rPr>
                            <m:t>𝑇</m:t>
                          </m:r>
                        </m:sup>
                      </m:sSup>
                    </m:oMath>
                  </m:oMathPara>
                </a14:m>
                <a:endParaRPr lang="en-US" sz="2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965168" y="6008141"/>
                <a:ext cx="2328478" cy="369332"/>
              </a:xfrm>
              <a:prstGeom prst="rect">
                <a:avLst/>
              </a:prstGeom>
              <a:blipFill rotWithShape="1">
                <a:blip r:embed="rId10"/>
                <a:stretch>
                  <a:fillRect l="-16" t="-110" r="13" b="45"/>
                </a:stretch>
              </a:blipFill>
            </p:spPr>
            <p:txBody>
              <a:bodyPr/>
              <a:lstStyle/>
              <a:p>
                <a:r>
                  <a:rPr lang="zh-CN" altLang="en-US">
                    <a:noFill/>
                  </a:rPr>
                  <a:t> </a:t>
                </a:r>
              </a:p>
            </p:txBody>
          </p:sp>
        </mc:Fallback>
      </mc:AlternateContent>
      <p:cxnSp>
        <p:nvCxnSpPr>
          <p:cNvPr id="34" name="直接箭头连接符 33"/>
          <p:cNvCxnSpPr/>
          <p:nvPr/>
        </p:nvCxnSpPr>
        <p:spPr>
          <a:xfrm>
            <a:off x="10930812" y="5271796"/>
            <a:ext cx="0" cy="7594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9165752" y="5528916"/>
            <a:ext cx="2009648"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Inverse kinematic</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88"/>
          <p:cNvSpPr>
            <a:spLocks noEditPoints="1"/>
          </p:cNvSpPr>
          <p:nvPr/>
        </p:nvSpPr>
        <p:spPr bwMode="auto">
          <a:xfrm>
            <a:off x="2408901" y="3059385"/>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4" name="Freeform 80"/>
          <p:cNvSpPr>
            <a:spLocks noEditPoints="1"/>
          </p:cNvSpPr>
          <p:nvPr/>
        </p:nvSpPr>
        <p:spPr bwMode="auto">
          <a:xfrm>
            <a:off x="5499983" y="3025181"/>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5" name="Freeform 6"/>
          <p:cNvSpPr>
            <a:spLocks noEditPoints="1"/>
          </p:cNvSpPr>
          <p:nvPr/>
        </p:nvSpPr>
        <p:spPr bwMode="auto">
          <a:xfrm>
            <a:off x="8900535" y="2630271"/>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 name="文本框 1"/>
          <p:cNvSpPr txBox="1"/>
          <p:nvPr/>
        </p:nvSpPr>
        <p:spPr>
          <a:xfrm>
            <a:off x="363894" y="237025"/>
            <a:ext cx="4152122" cy="1077218"/>
          </a:xfrm>
          <a:prstGeom prst="rect">
            <a:avLst/>
          </a:prstGeom>
          <a:noFill/>
        </p:spPr>
        <p:txBody>
          <a:bodyPr wrap="square" rtlCol="0">
            <a:spAutoFit/>
          </a:bodyPr>
          <a:lstStyle/>
          <a:p>
            <a:r>
              <a:rPr lang="en-US" altLang="zh-CN" sz="3200" b="1" dirty="0">
                <a:latin typeface="Calibri" panose="020F0502020204030204" pitchFamily="34" charset="0"/>
                <a:cs typeface="Calibri" panose="020F0502020204030204" pitchFamily="34" charset="0"/>
              </a:rPr>
              <a:t>Grasping &amp; Loading</a:t>
            </a:r>
            <a:endParaRPr lang="zh-CN" altLang="en-US" sz="3200" b="1" dirty="0"/>
          </a:p>
          <a:p>
            <a:endParaRPr lang="zh-CN" altLang="en-US" sz="3200" b="1" dirty="0">
              <a:solidFill>
                <a:schemeClr val="tx1">
                  <a:lumMod val="95000"/>
                  <a:lumOff val="5000"/>
                </a:schemeClr>
              </a:solidFill>
            </a:endParaRPr>
          </a:p>
        </p:txBody>
      </p:sp>
      <p:sp>
        <p:nvSpPr>
          <p:cNvPr id="7" name="文本框 6"/>
          <p:cNvSpPr txBox="1"/>
          <p:nvPr/>
        </p:nvSpPr>
        <p:spPr>
          <a:xfrm>
            <a:off x="531845" y="852578"/>
            <a:ext cx="8792936"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Trajectory planning &amp; Unloading </a:t>
            </a:r>
            <a:r>
              <a:rPr lang="en-US" sz="2400" b="1" dirty="0" err="1">
                <a:latin typeface="Calibri" panose="020F0502020204030204" pitchFamily="34" charset="0"/>
                <a:cs typeface="Calibri" panose="020F0502020204030204" pitchFamily="34" charset="0"/>
              </a:rPr>
              <a:t>machanism</a:t>
            </a:r>
            <a:endParaRPr lang="en-US" sz="2400" b="1" dirty="0">
              <a:latin typeface="Calibri" panose="020F0502020204030204" pitchFamily="34" charset="0"/>
              <a:cs typeface="Calibri" panose="020F0502020204030204" pitchFamily="34" charset="0"/>
            </a:endParaRPr>
          </a:p>
        </p:txBody>
      </p:sp>
      <p:pic>
        <p:nvPicPr>
          <p:cNvPr id="4" name="图片 3"/>
          <p:cNvPicPr>
            <a:picLocks noChangeAspect="1"/>
          </p:cNvPicPr>
          <p:nvPr/>
        </p:nvPicPr>
        <p:blipFill>
          <a:blip r:embed="rId5"/>
          <a:stretch>
            <a:fillRect/>
          </a:stretch>
        </p:blipFill>
        <p:spPr>
          <a:xfrm>
            <a:off x="44854" y="1647488"/>
            <a:ext cx="5969021" cy="378822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5" name="文本框 4"/>
          <p:cNvSpPr txBox="1"/>
          <p:nvPr/>
        </p:nvSpPr>
        <p:spPr>
          <a:xfrm>
            <a:off x="2369976" y="5516824"/>
            <a:ext cx="2915816"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Grasping</a:t>
            </a:r>
          </a:p>
        </p:txBody>
      </p:sp>
      <p:sp>
        <p:nvSpPr>
          <p:cNvPr id="11" name="文本框 10"/>
          <p:cNvSpPr txBox="1"/>
          <p:nvPr/>
        </p:nvSpPr>
        <p:spPr>
          <a:xfrm>
            <a:off x="7636741" y="5774589"/>
            <a:ext cx="2915816"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Loading mechanism</a:t>
            </a:r>
          </a:p>
        </p:txBody>
      </p:sp>
      <p:pic>
        <p:nvPicPr>
          <p:cNvPr id="3" name="untitled.32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1352" t="5352" r="29648" b="6525"/>
          <a:stretch>
            <a:fillRect/>
          </a:stretch>
        </p:blipFill>
        <p:spPr>
          <a:xfrm>
            <a:off x="6574481" y="1427115"/>
            <a:ext cx="5040336" cy="423460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76695" y="2049510"/>
            <a:ext cx="2464455" cy="2192908"/>
          </a:xfrm>
          <a:prstGeom prst="rect">
            <a:avLst/>
          </a:prstGeom>
        </p:spPr>
        <p:txBody>
          <a:bodyPr wrap="square" lIns="68580" tIns="34290" rIns="68580" bIns="34290">
            <a:spAutoFit/>
          </a:bodyPr>
          <a:lstStyle/>
          <a:p>
            <a:pPr algn="ctr">
              <a:defRPr/>
            </a:pPr>
            <a:r>
              <a:rPr lang="en-US"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rPr>
              <a:t>5</a:t>
            </a:r>
            <a:endParaRPr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endParaRPr>
          </a:p>
        </p:txBody>
      </p:sp>
      <p:sp>
        <p:nvSpPr>
          <p:cNvPr id="4" name="文本框 3"/>
          <p:cNvSpPr txBox="1"/>
          <p:nvPr/>
        </p:nvSpPr>
        <p:spPr>
          <a:xfrm>
            <a:off x="4790072" y="2781209"/>
            <a:ext cx="7237087" cy="1015663"/>
          </a:xfrm>
          <a:prstGeom prst="rect">
            <a:avLst/>
          </a:prstGeom>
          <a:noFill/>
        </p:spPr>
        <p:txBody>
          <a:bodyPr wrap="square" rtlCol="0">
            <a:spAutoFit/>
          </a:bodyPr>
          <a:lstStyle/>
          <a:p>
            <a:r>
              <a:rPr lang="en-US" altLang="zh-CN" sz="6000" b="1" dirty="0">
                <a:solidFill>
                  <a:schemeClr val="bg1"/>
                </a:solidFill>
                <a:latin typeface="Calibri" panose="020F0502020204030204" pitchFamily="34" charset="0"/>
                <a:cs typeface="Calibri" panose="020F0502020204030204" pitchFamily="34" charset="0"/>
              </a:rPr>
              <a:t>Conclusion</a:t>
            </a:r>
            <a:endParaRPr lang="zh-CN" altLang="en-US" sz="6000" b="1" dirty="0">
              <a:solidFill>
                <a:schemeClr val="bg1"/>
              </a:solidFill>
            </a:endParaRPr>
          </a:p>
        </p:txBody>
      </p:sp>
      <p:sp>
        <p:nvSpPr>
          <p:cNvPr id="7" name="文本框 6"/>
          <p:cNvSpPr txBox="1"/>
          <p:nvPr/>
        </p:nvSpPr>
        <p:spPr>
          <a:xfrm>
            <a:off x="4902238" y="3780753"/>
            <a:ext cx="3162300" cy="461665"/>
          </a:xfrm>
          <a:prstGeom prst="rect">
            <a:avLst/>
          </a:prstGeom>
          <a:noFill/>
        </p:spPr>
        <p:txBody>
          <a:bodyPr wrap="square" rtlCol="0">
            <a:spAutoFit/>
          </a:bodyPr>
          <a:lstStyle/>
          <a:p>
            <a:r>
              <a:rPr lang="zh-CN" altLang="en-US" sz="2400" dirty="0">
                <a:solidFill>
                  <a:schemeClr val="bg1"/>
                </a:solidFill>
                <a:latin typeface="楷体" panose="02010609060101010101" pitchFamily="49" charset="-122"/>
                <a:ea typeface="楷体" panose="02010609060101010101" pitchFamily="49" charset="-122"/>
              </a:rPr>
              <a:t>宋雨辰 </a:t>
            </a:r>
            <a:r>
              <a:rPr lang="en-US" altLang="zh-CN" sz="2400" dirty="0">
                <a:solidFill>
                  <a:schemeClr val="bg1"/>
                </a:solidFill>
                <a:latin typeface="楷体" panose="02010609060101010101" pitchFamily="49" charset="-122"/>
                <a:ea typeface="楷体" panose="02010609060101010101" pitchFamily="49" charset="-122"/>
              </a:rPr>
              <a:t>/ </a:t>
            </a:r>
            <a:r>
              <a:rPr lang="zh-CN" altLang="en-US" sz="2400">
                <a:solidFill>
                  <a:schemeClr val="bg1"/>
                </a:solidFill>
                <a:latin typeface="楷体" panose="02010609060101010101" pitchFamily="49" charset="-122"/>
                <a:ea typeface="楷体" panose="02010609060101010101" pitchFamily="49" charset="-122"/>
              </a:rPr>
              <a:t>齐睿</a:t>
            </a:r>
            <a:endParaRPr lang="zh-CN" altLang="en-US" sz="2400" dirty="0">
              <a:solidFill>
                <a:schemeClr val="bg1"/>
              </a:solidFill>
              <a:latin typeface="楷体" panose="02010609060101010101" pitchFamily="49" charset="-122"/>
              <a:ea typeface="楷体" panose="02010609060101010101" pitchFamily="49" charset="-122"/>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p:cNvSpPr txBox="1"/>
          <p:nvPr/>
        </p:nvSpPr>
        <p:spPr>
          <a:xfrm>
            <a:off x="494522" y="1091682"/>
            <a:ext cx="7595119" cy="4448013"/>
          </a:xfrm>
          <a:prstGeom prst="rect">
            <a:avLst/>
          </a:prstGeom>
          <a:noFill/>
        </p:spPr>
        <p:txBody>
          <a:bodyPr wrap="square" rtlCol="0">
            <a:spAutoFit/>
          </a:bodyPr>
          <a:lstStyle/>
          <a:p>
            <a:pPr marL="342900" indent="-342900">
              <a:lnSpc>
                <a:spcPct val="150000"/>
              </a:lnSpc>
              <a:buAutoNum type="arabicPeriod"/>
            </a:pPr>
            <a:r>
              <a:rPr lang="en-US" altLang="zh-CN" sz="3200" b="1" dirty="0">
                <a:solidFill>
                  <a:schemeClr val="tx1">
                    <a:lumMod val="95000"/>
                    <a:lumOff val="5000"/>
                  </a:schemeClr>
                </a:solidFill>
                <a:latin typeface="Calibri" panose="020F0502020204030204" pitchFamily="34" charset="0"/>
                <a:cs typeface="Calibri" panose="020F0502020204030204" pitchFamily="34" charset="0"/>
              </a:rPr>
              <a:t>Introduction (30s)</a:t>
            </a:r>
          </a:p>
          <a:p>
            <a:pPr marL="342900" indent="-342900">
              <a:lnSpc>
                <a:spcPct val="150000"/>
              </a:lnSpc>
              <a:buAutoNum type="arabicPeriod"/>
            </a:pPr>
            <a:r>
              <a:rPr lang="en-US" altLang="zh-CN" sz="3200" b="1" i="0" u="none" strike="noStrike" dirty="0">
                <a:solidFill>
                  <a:schemeClr val="tx1">
                    <a:lumMod val="95000"/>
                    <a:lumOff val="5000"/>
                  </a:schemeClr>
                </a:solidFill>
                <a:effectLst/>
                <a:latin typeface="Calibri" panose="020F0502020204030204" pitchFamily="34" charset="0"/>
                <a:cs typeface="Calibri" panose="020F0502020204030204" pitchFamily="34" charset="0"/>
              </a:rPr>
              <a:t>obstacle</a:t>
            </a:r>
            <a:r>
              <a:rPr lang="en-US" altLang="zh-CN" sz="3200" b="1" i="0" dirty="0">
                <a:solidFill>
                  <a:schemeClr val="tx1">
                    <a:lumMod val="95000"/>
                    <a:lumOff val="5000"/>
                  </a:schemeClr>
                </a:solidFill>
                <a:effectLst/>
                <a:latin typeface="Calibri" panose="020F0502020204030204" pitchFamily="34" charset="0"/>
                <a:cs typeface="Calibri" panose="020F0502020204030204" pitchFamily="34" charset="0"/>
              </a:rPr>
              <a:t> </a:t>
            </a:r>
            <a:r>
              <a:rPr lang="en-US" altLang="zh-CN" sz="3200" b="1" i="0" u="none" strike="noStrike" dirty="0">
                <a:solidFill>
                  <a:schemeClr val="tx1">
                    <a:lumMod val="95000"/>
                    <a:lumOff val="5000"/>
                  </a:schemeClr>
                </a:solidFill>
                <a:effectLst/>
                <a:latin typeface="Calibri" panose="020F0502020204030204" pitchFamily="34" charset="0"/>
                <a:cs typeface="Calibri" panose="020F0502020204030204" pitchFamily="34" charset="0"/>
              </a:rPr>
              <a:t>avoidance (1.5 mins)</a:t>
            </a:r>
          </a:p>
          <a:p>
            <a:pPr marL="342900" indent="-342900">
              <a:lnSpc>
                <a:spcPct val="150000"/>
              </a:lnSpc>
              <a:buAutoNum type="arabicPeriod"/>
            </a:pPr>
            <a:r>
              <a:rPr lang="en-US" altLang="zh-CN" sz="3200" b="1" dirty="0">
                <a:solidFill>
                  <a:schemeClr val="tx1">
                    <a:lumMod val="95000"/>
                    <a:lumOff val="5000"/>
                  </a:schemeClr>
                </a:solidFill>
                <a:latin typeface="Calibri" panose="020F0502020204030204" pitchFamily="34" charset="0"/>
                <a:cs typeface="Calibri" panose="020F0502020204030204" pitchFamily="34" charset="0"/>
              </a:rPr>
              <a:t>Tracking (2 mins)</a:t>
            </a:r>
          </a:p>
          <a:p>
            <a:pPr marL="342900" indent="-342900">
              <a:lnSpc>
                <a:spcPct val="150000"/>
              </a:lnSpc>
              <a:buAutoNum type="arabicPeriod"/>
            </a:pPr>
            <a:r>
              <a:rPr lang="en-US" altLang="zh-CN" sz="3200" b="1" dirty="0">
                <a:solidFill>
                  <a:schemeClr val="tx1">
                    <a:lumMod val="95000"/>
                    <a:lumOff val="5000"/>
                  </a:schemeClr>
                </a:solidFill>
                <a:latin typeface="Calibri" panose="020F0502020204030204" pitchFamily="34" charset="0"/>
                <a:cs typeface="Calibri" panose="020F0502020204030204" pitchFamily="34" charset="0"/>
              </a:rPr>
              <a:t>Grasping &amp; Loading (2 mins)</a:t>
            </a:r>
          </a:p>
          <a:p>
            <a:pPr marL="342900" indent="-342900">
              <a:lnSpc>
                <a:spcPct val="150000"/>
              </a:lnSpc>
              <a:buAutoNum type="arabicPeriod"/>
            </a:pPr>
            <a:r>
              <a:rPr lang="en-US" altLang="zh-CN" sz="3200" b="1" dirty="0">
                <a:solidFill>
                  <a:schemeClr val="tx1">
                    <a:lumMod val="95000"/>
                    <a:lumOff val="5000"/>
                  </a:schemeClr>
                </a:solidFill>
                <a:latin typeface="Calibri" panose="020F0502020204030204" pitchFamily="34" charset="0"/>
                <a:cs typeface="Calibri" panose="020F0502020204030204" pitchFamily="34" charset="0"/>
              </a:rPr>
              <a:t>Conclusion (30s)</a:t>
            </a:r>
          </a:p>
          <a:p>
            <a:pPr marL="342900" indent="-342900">
              <a:lnSpc>
                <a:spcPct val="150000"/>
              </a:lnSpc>
              <a:buAutoNum type="arabicPeriod"/>
            </a:pPr>
            <a:r>
              <a:rPr lang="en-US" altLang="zh-CN" sz="3200" b="1" dirty="0">
                <a:solidFill>
                  <a:schemeClr val="tx1">
                    <a:lumMod val="95000"/>
                    <a:lumOff val="5000"/>
                  </a:schemeClr>
                </a:solidFill>
                <a:latin typeface="Calibri" panose="020F0502020204030204" pitchFamily="34" charset="0"/>
                <a:cs typeface="Calibri" panose="020F0502020204030204" pitchFamily="34" charset="0"/>
              </a:rPr>
              <a:t>Q&amp;A (2</a:t>
            </a:r>
            <a:r>
              <a:rPr lang="zh-CN" altLang="en-US" sz="3200" b="1" dirty="0">
                <a:solidFill>
                  <a:schemeClr val="tx1">
                    <a:lumMod val="95000"/>
                    <a:lumOff val="5000"/>
                  </a:schemeClr>
                </a:solidFill>
                <a:latin typeface="Calibri" panose="020F0502020204030204" pitchFamily="34" charset="0"/>
                <a:cs typeface="Calibri" panose="020F0502020204030204" pitchFamily="34" charset="0"/>
              </a:rPr>
              <a:t> </a:t>
            </a:r>
            <a:r>
              <a:rPr lang="en-US" altLang="zh-CN" sz="3200" b="1" dirty="0">
                <a:solidFill>
                  <a:schemeClr val="tx1">
                    <a:lumMod val="95000"/>
                    <a:lumOff val="5000"/>
                  </a:schemeClr>
                </a:solidFill>
                <a:latin typeface="Calibri" panose="020F0502020204030204" pitchFamily="34" charset="0"/>
                <a:cs typeface="Calibri" panose="020F0502020204030204" pitchFamily="34" charset="0"/>
              </a:rPr>
              <a:t>mins)</a:t>
            </a:r>
            <a:endParaRPr lang="zh-CN" altLang="en-US" sz="3200" b="1"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5" name="文本框 4"/>
          <p:cNvSpPr txBox="1"/>
          <p:nvPr/>
        </p:nvSpPr>
        <p:spPr>
          <a:xfrm>
            <a:off x="494522" y="373224"/>
            <a:ext cx="1791478" cy="584775"/>
          </a:xfrm>
          <a:prstGeom prst="rect">
            <a:avLst/>
          </a:prstGeom>
          <a:solidFill>
            <a:srgbClr val="BCA890"/>
          </a:solidFill>
        </p:spPr>
        <p:txBody>
          <a:bodyPr wrap="square" rtlCol="0">
            <a:spAutoFit/>
          </a:bodyPr>
          <a:lstStyle/>
          <a:p>
            <a:r>
              <a:rPr lang="en-US" altLang="zh-CN" sz="3200" b="1" dirty="0">
                <a:latin typeface="Calibri" panose="020F0502020204030204" pitchFamily="34" charset="0"/>
                <a:cs typeface="Calibri" panose="020F0502020204030204" pitchFamily="34" charset="0"/>
              </a:rPr>
              <a:t>Contents</a:t>
            </a:r>
            <a:endParaRPr lang="zh-CN" altLang="en-US" sz="3200" b="1" dirty="0">
              <a:latin typeface="Calibri" panose="020F0502020204030204" pitchFamily="34" charset="0"/>
              <a:cs typeface="Calibri" panose="020F0502020204030204" pitchFamily="34" charset="0"/>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88"/>
          <p:cNvSpPr>
            <a:spLocks noEditPoints="1"/>
          </p:cNvSpPr>
          <p:nvPr/>
        </p:nvSpPr>
        <p:spPr bwMode="auto">
          <a:xfrm>
            <a:off x="2715856" y="2664474"/>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4" name="Freeform 80"/>
          <p:cNvSpPr>
            <a:spLocks noEditPoints="1"/>
          </p:cNvSpPr>
          <p:nvPr/>
        </p:nvSpPr>
        <p:spPr bwMode="auto">
          <a:xfrm>
            <a:off x="5806938" y="2630270"/>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5" name="Freeform 6"/>
          <p:cNvSpPr>
            <a:spLocks noEditPoints="1"/>
          </p:cNvSpPr>
          <p:nvPr/>
        </p:nvSpPr>
        <p:spPr bwMode="auto">
          <a:xfrm>
            <a:off x="8900535" y="2630271"/>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 name="文本框 1"/>
          <p:cNvSpPr txBox="1"/>
          <p:nvPr/>
        </p:nvSpPr>
        <p:spPr>
          <a:xfrm>
            <a:off x="363894" y="237025"/>
            <a:ext cx="4152122" cy="584775"/>
          </a:xfrm>
          <a:prstGeom prst="rect">
            <a:avLst/>
          </a:prstGeom>
          <a:noFill/>
        </p:spPr>
        <p:txBody>
          <a:bodyPr wrap="square" rtlCol="0">
            <a:spAutoFit/>
          </a:bodyPr>
          <a:lstStyle/>
          <a:p>
            <a:r>
              <a:rPr lang="en-US" altLang="zh-CN" sz="3200" b="1" dirty="0">
                <a:solidFill>
                  <a:schemeClr val="tx1">
                    <a:lumMod val="95000"/>
                    <a:lumOff val="5000"/>
                  </a:schemeClr>
                </a:solidFill>
                <a:latin typeface="Calibri" panose="020F0502020204030204" pitchFamily="34" charset="0"/>
                <a:cs typeface="Calibri" panose="020F0502020204030204" pitchFamily="34" charset="0"/>
              </a:rPr>
              <a:t>Conclusion</a:t>
            </a:r>
            <a:endParaRPr lang="zh-CN" altLang="en-US" sz="3200" b="1" dirty="0">
              <a:solidFill>
                <a:schemeClr val="tx1">
                  <a:lumMod val="95000"/>
                  <a:lumOff val="5000"/>
                </a:schemeClr>
              </a:solidFill>
            </a:endParaRPr>
          </a:p>
        </p:txBody>
      </p:sp>
      <p:sp>
        <p:nvSpPr>
          <p:cNvPr id="7" name="文本框 6">
            <a:extLst>
              <a:ext uri="{FF2B5EF4-FFF2-40B4-BE49-F238E27FC236}">
                <a16:creationId xmlns:a16="http://schemas.microsoft.com/office/drawing/2014/main" id="{31BCF0E1-B5E5-2F20-C3C3-4BFDC0F5F505}"/>
              </a:ext>
            </a:extLst>
          </p:cNvPr>
          <p:cNvSpPr txBox="1"/>
          <p:nvPr/>
        </p:nvSpPr>
        <p:spPr>
          <a:xfrm>
            <a:off x="1266155" y="983715"/>
            <a:ext cx="7700563" cy="2445285"/>
          </a:xfrm>
          <a:prstGeom prst="rect">
            <a:avLst/>
          </a:prstGeom>
          <a:noFill/>
        </p:spPr>
        <p:txBody>
          <a:bodyPr wrap="square">
            <a:spAutoFit/>
          </a:bodyPr>
          <a:lstStyle/>
          <a:p>
            <a:pPr>
              <a:lnSpc>
                <a:spcPct val="150000"/>
              </a:lnSpc>
            </a:pPr>
            <a:r>
              <a:rPr lang="en-US" altLang="zh-CN" sz="2400" b="1" dirty="0">
                <a:latin typeface="Calibri" panose="020F0502020204030204" pitchFamily="34" charset="0"/>
                <a:cs typeface="Calibri" panose="020F0502020204030204" pitchFamily="34" charset="0"/>
              </a:rPr>
              <a:t>Tasks we done:</a:t>
            </a:r>
          </a:p>
          <a:p>
            <a:pPr marL="342900" indent="-342900">
              <a:lnSpc>
                <a:spcPct val="150000"/>
              </a:lnSpc>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Obstacle avoidance with smooth  speed control.</a:t>
            </a:r>
          </a:p>
          <a:p>
            <a:pPr marL="342900" indent="-342900">
              <a:lnSpc>
                <a:spcPct val="150000"/>
              </a:lnSpc>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Path tracking with OPENMV camera</a:t>
            </a:r>
          </a:p>
          <a:p>
            <a:pPr marL="342900" indent="-342900">
              <a:lnSpc>
                <a:spcPct val="150000"/>
              </a:lnSpc>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Cargo detection, positioning and classification.</a:t>
            </a:r>
          </a:p>
          <a:p>
            <a:pPr marL="342900" indent="-342900">
              <a:lnSpc>
                <a:spcPct val="150000"/>
              </a:lnSpc>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Manipulator building and inverse kinematics analysis. </a:t>
            </a:r>
          </a:p>
        </p:txBody>
      </p:sp>
      <p:sp>
        <p:nvSpPr>
          <p:cNvPr id="8" name="文本框 7">
            <a:extLst>
              <a:ext uri="{FF2B5EF4-FFF2-40B4-BE49-F238E27FC236}">
                <a16:creationId xmlns:a16="http://schemas.microsoft.com/office/drawing/2014/main" id="{9C782D06-2A32-A5BB-A1CF-F9FCF1C09525}"/>
              </a:ext>
            </a:extLst>
          </p:cNvPr>
          <p:cNvSpPr txBox="1"/>
          <p:nvPr/>
        </p:nvSpPr>
        <p:spPr>
          <a:xfrm>
            <a:off x="1199972" y="3522306"/>
            <a:ext cx="7700563" cy="1983620"/>
          </a:xfrm>
          <a:prstGeom prst="rect">
            <a:avLst/>
          </a:prstGeom>
          <a:noFill/>
        </p:spPr>
        <p:txBody>
          <a:bodyPr wrap="square">
            <a:spAutoFit/>
          </a:bodyPr>
          <a:lstStyle/>
          <a:p>
            <a:pPr>
              <a:lnSpc>
                <a:spcPct val="150000"/>
              </a:lnSpc>
            </a:pPr>
            <a:r>
              <a:rPr lang="en-US" altLang="zh-CN" sz="2400" b="1" dirty="0">
                <a:latin typeface="Calibri" panose="020F0502020204030204" pitchFamily="34" charset="0"/>
                <a:cs typeface="Calibri" panose="020F0502020204030204" pitchFamily="34" charset="0"/>
              </a:rPr>
              <a:t>Problems along with the project:</a:t>
            </a:r>
          </a:p>
          <a:p>
            <a:pPr marL="342900" indent="-342900">
              <a:lnSpc>
                <a:spcPct val="150000"/>
              </a:lnSpc>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Damage to hardware.</a:t>
            </a:r>
          </a:p>
          <a:p>
            <a:pPr marL="342900" indent="-342900">
              <a:lnSpc>
                <a:spcPct val="150000"/>
              </a:lnSpc>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Unconsciousness for bad power output of batteries.</a:t>
            </a:r>
          </a:p>
          <a:p>
            <a:pPr marL="342900" indent="-342900">
              <a:lnSpc>
                <a:spcPct val="150000"/>
              </a:lnSpc>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Less knowledge for hardware debugging.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78490" y="2589734"/>
            <a:ext cx="9035020" cy="1915909"/>
          </a:xfrm>
          <a:prstGeom prst="rect">
            <a:avLst/>
          </a:prstGeom>
        </p:spPr>
        <p:txBody>
          <a:bodyPr wrap="square" lIns="68580" tIns="34290" rIns="68580" bIns="34290">
            <a:spAutoFit/>
          </a:bodyPr>
          <a:lstStyle/>
          <a:p>
            <a:pPr algn="ctr">
              <a:defRPr/>
            </a:pPr>
            <a:r>
              <a:rPr lang="en-US" altLang="zh-CN" sz="6000" b="1" dirty="0">
                <a:solidFill>
                  <a:schemeClr val="bg1"/>
                </a:solidFill>
                <a:latin typeface="Calibri" panose="020F0502020204030204" pitchFamily="34" charset="0"/>
                <a:cs typeface="Calibri" panose="020F0502020204030204" pitchFamily="34" charset="0"/>
              </a:rPr>
              <a:t>THANK YOU FOR YOUR LISTENING!</a:t>
            </a:r>
            <a:endParaRPr sz="60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78490" y="2655711"/>
            <a:ext cx="9035020" cy="1546577"/>
          </a:xfrm>
          <a:prstGeom prst="rect">
            <a:avLst/>
          </a:prstGeom>
        </p:spPr>
        <p:txBody>
          <a:bodyPr wrap="square" lIns="68580" tIns="34290" rIns="68580" bIns="34290">
            <a:spAutoFit/>
          </a:bodyPr>
          <a:lstStyle/>
          <a:p>
            <a:pPr algn="ctr">
              <a:defRPr/>
            </a:pPr>
            <a:r>
              <a:rPr lang="en-US" sz="9600" b="1" spc="225" dirty="0">
                <a:solidFill>
                  <a:schemeClr val="bg1"/>
                </a:solidFill>
                <a:latin typeface="Calibri" panose="020F0502020204030204" pitchFamily="34" charset="0"/>
                <a:ea typeface="字魂59号-创粗黑" panose="00000500000000000000" pitchFamily="2" charset="-122"/>
                <a:cs typeface="Calibri" panose="020F0502020204030204" pitchFamily="34" charset="0"/>
                <a:sym typeface="+mn-lt"/>
              </a:rPr>
              <a:t>Q&amp;A</a:t>
            </a:r>
            <a:endParaRPr sz="9600" spc="225" dirty="0">
              <a:solidFill>
                <a:schemeClr val="bg1"/>
              </a:solidFill>
              <a:latin typeface="字魂59号-创粗黑" panose="00000500000000000000" pitchFamily="2" charset="-122"/>
              <a:ea typeface="字魂59号-创粗黑" panose="00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76695" y="2049510"/>
            <a:ext cx="2464455" cy="2192908"/>
          </a:xfrm>
          <a:prstGeom prst="rect">
            <a:avLst/>
          </a:prstGeom>
        </p:spPr>
        <p:txBody>
          <a:bodyPr wrap="square" lIns="68580" tIns="34290" rIns="68580" bIns="34290">
            <a:spAutoFit/>
          </a:bodyPr>
          <a:lstStyle/>
          <a:p>
            <a:pPr algn="ctr">
              <a:defRPr/>
            </a:pPr>
            <a:r>
              <a:rPr lang="en-US" altLang="zh-CN"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rPr>
              <a:t>1</a:t>
            </a:r>
            <a:endParaRPr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endParaRPr>
          </a:p>
        </p:txBody>
      </p:sp>
      <p:sp>
        <p:nvSpPr>
          <p:cNvPr id="4" name="文本框 3"/>
          <p:cNvSpPr txBox="1"/>
          <p:nvPr/>
        </p:nvSpPr>
        <p:spPr>
          <a:xfrm>
            <a:off x="4790072" y="2781209"/>
            <a:ext cx="5803641" cy="1015663"/>
          </a:xfrm>
          <a:prstGeom prst="rect">
            <a:avLst/>
          </a:prstGeom>
          <a:noFill/>
        </p:spPr>
        <p:txBody>
          <a:bodyPr wrap="square" rtlCol="0">
            <a:spAutoFit/>
          </a:bodyPr>
          <a:lstStyle/>
          <a:p>
            <a:r>
              <a:rPr lang="en-US" altLang="zh-CN" sz="6000" b="1" dirty="0">
                <a:solidFill>
                  <a:schemeClr val="bg1"/>
                </a:solidFill>
                <a:latin typeface="Calibri" panose="020F0502020204030204" pitchFamily="34" charset="0"/>
                <a:cs typeface="Calibri" panose="020F0502020204030204" pitchFamily="34" charset="0"/>
              </a:rPr>
              <a:t>Introduction</a:t>
            </a:r>
            <a:endParaRPr lang="zh-CN" altLang="en-US" sz="6000" b="1" dirty="0">
              <a:solidFill>
                <a:schemeClr val="bg1"/>
              </a:solidFill>
              <a:latin typeface="Calibri" panose="020F0502020204030204" pitchFamily="34" charset="0"/>
              <a:cs typeface="Calibri" panose="020F0502020204030204" pitchFamily="34" charset="0"/>
            </a:endParaRPr>
          </a:p>
        </p:txBody>
      </p:sp>
      <p:sp>
        <p:nvSpPr>
          <p:cNvPr id="5" name="文本框 4"/>
          <p:cNvSpPr txBox="1"/>
          <p:nvPr/>
        </p:nvSpPr>
        <p:spPr>
          <a:xfrm>
            <a:off x="4902238" y="3780753"/>
            <a:ext cx="3162300" cy="461665"/>
          </a:xfrm>
          <a:prstGeom prst="rect">
            <a:avLst/>
          </a:prstGeom>
          <a:noFill/>
        </p:spPr>
        <p:txBody>
          <a:bodyPr wrap="square" rtlCol="0">
            <a:spAutoFit/>
          </a:bodyPr>
          <a:lstStyle/>
          <a:p>
            <a:r>
              <a:rPr lang="zh-CN" altLang="en-US" sz="2400" dirty="0">
                <a:solidFill>
                  <a:schemeClr val="bg1"/>
                </a:solidFill>
                <a:latin typeface="楷体" panose="02010609060101010101" pitchFamily="49" charset="-122"/>
                <a:ea typeface="楷体" panose="02010609060101010101" pitchFamily="49" charset="-122"/>
              </a:rPr>
              <a:t>何润 </a:t>
            </a:r>
            <a:r>
              <a:rPr lang="en-US" altLang="zh-CN" sz="2400" dirty="0">
                <a:solidFill>
                  <a:schemeClr val="bg1"/>
                </a:solidFill>
                <a:latin typeface="楷体" panose="02010609060101010101" pitchFamily="49" charset="-122"/>
                <a:ea typeface="楷体" panose="02010609060101010101" pitchFamily="49" charset="-122"/>
              </a:rPr>
              <a:t>/ </a:t>
            </a:r>
            <a:r>
              <a:rPr lang="zh-CN" altLang="en-US" sz="2400" dirty="0">
                <a:solidFill>
                  <a:schemeClr val="bg1"/>
                </a:solidFill>
                <a:latin typeface="楷体" panose="02010609060101010101" pitchFamily="49" charset="-122"/>
                <a:ea typeface="楷体" panose="02010609060101010101" pitchFamily="49" charset="-122"/>
              </a:rPr>
              <a:t>曾嘉龙</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D5C954-E913-4ACD-98E9-F399CEA8255E}"/>
              </a:ext>
            </a:extLst>
          </p:cNvPr>
          <p:cNvSpPr txBox="1"/>
          <p:nvPr/>
        </p:nvSpPr>
        <p:spPr>
          <a:xfrm>
            <a:off x="363894" y="237025"/>
            <a:ext cx="4152122" cy="584775"/>
          </a:xfrm>
          <a:prstGeom prst="rect">
            <a:avLst/>
          </a:prstGeom>
          <a:noFill/>
        </p:spPr>
        <p:txBody>
          <a:bodyPr wrap="square" rtlCol="0">
            <a:spAutoFit/>
          </a:bodyPr>
          <a:lstStyle/>
          <a:p>
            <a:r>
              <a:rPr lang="en-US" altLang="zh-CN" sz="3200" b="1" dirty="0">
                <a:latin typeface="Calibri" panose="020F0502020204030204" pitchFamily="34" charset="0"/>
                <a:cs typeface="Calibri" panose="020F0502020204030204" pitchFamily="34" charset="0"/>
              </a:rPr>
              <a:t>Introduction</a:t>
            </a:r>
            <a:endParaRPr lang="zh-CN" altLang="en-US" sz="3200" b="1"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C66B8018-B413-E124-2C60-DED886C32D11}"/>
              </a:ext>
            </a:extLst>
          </p:cNvPr>
          <p:cNvSpPr txBox="1"/>
          <p:nvPr/>
        </p:nvSpPr>
        <p:spPr>
          <a:xfrm>
            <a:off x="983044" y="1202108"/>
            <a:ext cx="9429920" cy="461665"/>
          </a:xfrm>
          <a:prstGeom prst="rect">
            <a:avLst/>
          </a:prstGeom>
          <a:noFill/>
        </p:spPr>
        <p:txBody>
          <a:bodyPr wrap="square">
            <a:spAutoFit/>
          </a:bodyPr>
          <a:lstStyle/>
          <a:p>
            <a:pPr algn="just"/>
            <a:r>
              <a:rPr lang="en-US" altLang="zh-CN" sz="2400" b="1" dirty="0">
                <a:latin typeface="Calibri" panose="020F0502020204030204" pitchFamily="34" charset="0"/>
                <a:cs typeface="Calibri" panose="020F0502020204030204" pitchFamily="34" charset="0"/>
              </a:rPr>
              <a:t>Objective: Build a smart autonomous carrier robot. </a:t>
            </a:r>
          </a:p>
        </p:txBody>
      </p:sp>
      <p:sp>
        <p:nvSpPr>
          <p:cNvPr id="4" name="文本框 3">
            <a:extLst>
              <a:ext uri="{FF2B5EF4-FFF2-40B4-BE49-F238E27FC236}">
                <a16:creationId xmlns:a16="http://schemas.microsoft.com/office/drawing/2014/main" id="{8F0D16E0-F066-3BA1-7590-DEBD2DAAFB92}"/>
              </a:ext>
            </a:extLst>
          </p:cNvPr>
          <p:cNvSpPr txBox="1"/>
          <p:nvPr/>
        </p:nvSpPr>
        <p:spPr>
          <a:xfrm>
            <a:off x="1881894" y="3198167"/>
            <a:ext cx="9429920" cy="461665"/>
          </a:xfrm>
          <a:prstGeom prst="rect">
            <a:avLst/>
          </a:prstGeom>
          <a:noFill/>
        </p:spPr>
        <p:txBody>
          <a:bodyPr wrap="square">
            <a:spAutoFit/>
          </a:bodyPr>
          <a:lstStyle/>
          <a:p>
            <a:pPr algn="just"/>
            <a:r>
              <a:rPr lang="en-US" altLang="zh-CN" sz="2400" b="1" dirty="0">
                <a:latin typeface="Calibri" panose="020F0502020204030204" pitchFamily="34" charset="0"/>
                <a:cs typeface="Calibri" panose="020F0502020204030204" pitchFamily="34" charset="0"/>
              </a:rPr>
              <a:t>Main function:</a:t>
            </a:r>
          </a:p>
        </p:txBody>
      </p:sp>
      <p:sp>
        <p:nvSpPr>
          <p:cNvPr id="5" name="左大括号 4">
            <a:extLst>
              <a:ext uri="{FF2B5EF4-FFF2-40B4-BE49-F238E27FC236}">
                <a16:creationId xmlns:a16="http://schemas.microsoft.com/office/drawing/2014/main" id="{A089932F-9838-AD86-7C9E-A29061A915C1}"/>
              </a:ext>
            </a:extLst>
          </p:cNvPr>
          <p:cNvSpPr/>
          <p:nvPr/>
        </p:nvSpPr>
        <p:spPr>
          <a:xfrm>
            <a:off x="4152122" y="2044081"/>
            <a:ext cx="289249" cy="386287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3A9432A-270F-69DB-4ED8-91A6BAE15484}"/>
              </a:ext>
            </a:extLst>
          </p:cNvPr>
          <p:cNvSpPr txBox="1"/>
          <p:nvPr/>
        </p:nvSpPr>
        <p:spPr>
          <a:xfrm>
            <a:off x="5317116" y="2216567"/>
            <a:ext cx="9429920" cy="3943837"/>
          </a:xfrm>
          <a:prstGeom prst="rect">
            <a:avLst/>
          </a:prstGeom>
          <a:noFill/>
        </p:spPr>
        <p:txBody>
          <a:bodyPr wrap="square">
            <a:spAutoFit/>
          </a:bodyPr>
          <a:lstStyle/>
          <a:p>
            <a:pPr marL="342900" indent="-342900" algn="just">
              <a:spcBef>
                <a:spcPts val="1200"/>
              </a:spcBef>
              <a:buFont typeface="Arial" panose="020B0604020202020204" pitchFamily="34" charset="0"/>
              <a:buChar char="•"/>
            </a:pPr>
            <a:r>
              <a:rPr lang="en-US" altLang="zh-CN" sz="2400" b="1" dirty="0">
                <a:latin typeface="Calibri" panose="020F0502020204030204" pitchFamily="34" charset="0"/>
                <a:cs typeface="Calibri" panose="020F0502020204030204" pitchFamily="34" charset="0"/>
              </a:rPr>
              <a:t>Path tracking</a:t>
            </a:r>
          </a:p>
          <a:p>
            <a:pPr marL="342900" indent="-342900" algn="just">
              <a:lnSpc>
                <a:spcPct val="150000"/>
              </a:lnSpc>
              <a:spcBef>
                <a:spcPts val="1200"/>
              </a:spcBef>
              <a:buFont typeface="Arial" panose="020B0604020202020204" pitchFamily="34" charset="0"/>
              <a:buChar char="•"/>
            </a:pPr>
            <a:r>
              <a:rPr lang="en-US" altLang="zh-CN" sz="2400" b="1" dirty="0">
                <a:latin typeface="Calibri" panose="020F0502020204030204" pitchFamily="34" charset="0"/>
                <a:cs typeface="Calibri" panose="020F0502020204030204" pitchFamily="34" charset="0"/>
              </a:rPr>
              <a:t>Obstacle </a:t>
            </a:r>
            <a:r>
              <a:rPr lang="en-US" altLang="zh-CN" sz="2400" b="1" dirty="0" err="1">
                <a:latin typeface="Calibri" panose="020F0502020204030204" pitchFamily="34" charset="0"/>
                <a:cs typeface="Calibri" panose="020F0502020204030204" pitchFamily="34" charset="0"/>
              </a:rPr>
              <a:t>avoidness</a:t>
            </a:r>
            <a:endParaRPr lang="en-US" altLang="zh-CN" sz="2400" b="1" dirty="0">
              <a:latin typeface="Calibri" panose="020F0502020204030204" pitchFamily="34" charset="0"/>
              <a:cs typeface="Calibri" panose="020F0502020204030204" pitchFamily="34" charset="0"/>
            </a:endParaRPr>
          </a:p>
          <a:p>
            <a:pPr marL="342900" indent="-342900" algn="just">
              <a:lnSpc>
                <a:spcPct val="150000"/>
              </a:lnSpc>
              <a:spcBef>
                <a:spcPts val="1200"/>
              </a:spcBef>
              <a:buFont typeface="Arial" panose="020B0604020202020204" pitchFamily="34" charset="0"/>
              <a:buChar char="•"/>
            </a:pPr>
            <a:r>
              <a:rPr lang="en-US" altLang="zh-CN" sz="2400" b="1" dirty="0">
                <a:latin typeface="Calibri" panose="020F0502020204030204" pitchFamily="34" charset="0"/>
                <a:cs typeface="Calibri" panose="020F0502020204030204" pitchFamily="34" charset="0"/>
              </a:rPr>
              <a:t>Cargo detection and classification</a:t>
            </a:r>
          </a:p>
          <a:p>
            <a:pPr marL="342900" indent="-342900" algn="just">
              <a:lnSpc>
                <a:spcPct val="150000"/>
              </a:lnSpc>
              <a:spcBef>
                <a:spcPts val="1200"/>
              </a:spcBef>
              <a:buFont typeface="Arial" panose="020B0604020202020204" pitchFamily="34" charset="0"/>
              <a:buChar char="•"/>
            </a:pPr>
            <a:r>
              <a:rPr lang="en-US" altLang="zh-CN" sz="2400" b="1" dirty="0">
                <a:latin typeface="Calibri" panose="020F0502020204030204" pitchFamily="34" charset="0"/>
                <a:cs typeface="Calibri" panose="020F0502020204030204" pitchFamily="34" charset="0"/>
              </a:rPr>
              <a:t>Taking cargo</a:t>
            </a:r>
          </a:p>
          <a:p>
            <a:pPr marL="342900" indent="-342900" algn="just">
              <a:lnSpc>
                <a:spcPct val="150000"/>
              </a:lnSpc>
              <a:spcBef>
                <a:spcPts val="1200"/>
              </a:spcBef>
              <a:buFont typeface="Arial" panose="020B0604020202020204" pitchFamily="34" charset="0"/>
              <a:buChar char="•"/>
            </a:pPr>
            <a:r>
              <a:rPr lang="en-US" altLang="zh-CN" sz="2400" b="1" dirty="0">
                <a:latin typeface="Calibri" panose="020F0502020204030204" pitchFamily="34" charset="0"/>
                <a:cs typeface="Calibri" panose="020F0502020204030204" pitchFamily="34" charset="0"/>
              </a:rPr>
              <a:t>Loading and unloading</a:t>
            </a:r>
          </a:p>
          <a:p>
            <a:pPr marL="342900" indent="-342900" algn="just">
              <a:lnSpc>
                <a:spcPct val="150000"/>
              </a:lnSpc>
              <a:spcBef>
                <a:spcPts val="1200"/>
              </a:spcBef>
              <a:buFont typeface="Arial" panose="020B0604020202020204" pitchFamily="34" charset="0"/>
              <a:buChar char="•"/>
            </a:pPr>
            <a:endParaRPr lang="en-US" altLang="zh-CN"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4204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88"/>
          <p:cNvSpPr>
            <a:spLocks noEditPoints="1"/>
          </p:cNvSpPr>
          <p:nvPr/>
        </p:nvSpPr>
        <p:spPr bwMode="auto">
          <a:xfrm>
            <a:off x="2715856" y="2664474"/>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4" name="Freeform 80"/>
          <p:cNvSpPr>
            <a:spLocks noEditPoints="1"/>
          </p:cNvSpPr>
          <p:nvPr/>
        </p:nvSpPr>
        <p:spPr bwMode="auto">
          <a:xfrm>
            <a:off x="5806938" y="1468982"/>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5" name="Freeform 6"/>
          <p:cNvSpPr>
            <a:spLocks noEditPoints="1"/>
          </p:cNvSpPr>
          <p:nvPr/>
        </p:nvSpPr>
        <p:spPr bwMode="auto">
          <a:xfrm>
            <a:off x="8900535" y="1468983"/>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 name="文本框 1"/>
          <p:cNvSpPr txBox="1"/>
          <p:nvPr/>
        </p:nvSpPr>
        <p:spPr>
          <a:xfrm>
            <a:off x="363894" y="237025"/>
            <a:ext cx="4152122" cy="584775"/>
          </a:xfrm>
          <a:prstGeom prst="rect">
            <a:avLst/>
          </a:prstGeom>
          <a:noFill/>
        </p:spPr>
        <p:txBody>
          <a:bodyPr wrap="square" rtlCol="0">
            <a:spAutoFit/>
          </a:bodyPr>
          <a:lstStyle/>
          <a:p>
            <a:r>
              <a:rPr lang="en-US" altLang="zh-CN" sz="3200" b="1" dirty="0">
                <a:latin typeface="Calibri" panose="020F0502020204030204" pitchFamily="34" charset="0"/>
                <a:cs typeface="Calibri" panose="020F0502020204030204" pitchFamily="34" charset="0"/>
              </a:rPr>
              <a:t>Introduction</a:t>
            </a:r>
            <a:endParaRPr lang="zh-CN" altLang="en-US" sz="3200" b="1" dirty="0">
              <a:latin typeface="Calibri" panose="020F0502020204030204" pitchFamily="34" charset="0"/>
              <a:cs typeface="Calibri" panose="020F0502020204030204" pitchFamily="34" charset="0"/>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16092" t="18465" r="1" b="19229"/>
          <a:stretch>
            <a:fillRect/>
          </a:stretch>
        </p:blipFill>
        <p:spPr>
          <a:xfrm rot="16200000" flipH="1">
            <a:off x="6929715" y="1133080"/>
            <a:ext cx="1515527" cy="844026"/>
          </a:xfrm>
          <a:prstGeom prst="rect">
            <a:avLst/>
          </a:prstGeom>
        </p:spPr>
      </p:pic>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l="3086" t="8699" r="3958" b="3085"/>
          <a:stretch>
            <a:fillRect/>
          </a:stretch>
        </p:blipFill>
        <p:spPr>
          <a:xfrm>
            <a:off x="4990107" y="816738"/>
            <a:ext cx="2147553" cy="1528519"/>
          </a:xfrm>
          <a:prstGeom prst="rect">
            <a:avLst/>
          </a:prstGeom>
        </p:spPr>
      </p:pic>
      <p:grpSp>
        <p:nvGrpSpPr>
          <p:cNvPr id="48" name="组合 47"/>
          <p:cNvGrpSpPr/>
          <p:nvPr/>
        </p:nvGrpSpPr>
        <p:grpSpPr>
          <a:xfrm>
            <a:off x="5070467" y="4199277"/>
            <a:ext cx="6883398" cy="851185"/>
            <a:chOff x="5025857" y="2454754"/>
            <a:chExt cx="6883398" cy="851185"/>
          </a:xfrm>
        </p:grpSpPr>
        <p:grpSp>
          <p:nvGrpSpPr>
            <p:cNvPr id="32" name="组合 31"/>
            <p:cNvGrpSpPr/>
            <p:nvPr/>
          </p:nvGrpSpPr>
          <p:grpSpPr>
            <a:xfrm>
              <a:off x="5025857" y="2454754"/>
              <a:ext cx="2344669" cy="851185"/>
              <a:chOff x="5196563" y="2432587"/>
              <a:chExt cx="2344669" cy="851185"/>
            </a:xfrm>
          </p:grpSpPr>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5394" t="23494" r="45565" b="55894"/>
              <a:stretch>
                <a:fillRect/>
              </a:stretch>
            </p:blipFill>
            <p:spPr>
              <a:xfrm>
                <a:off x="5196563" y="2432587"/>
                <a:ext cx="899437" cy="851185"/>
              </a:xfrm>
              <a:prstGeom prst="rect">
                <a:avLst/>
              </a:prstGeom>
            </p:spPr>
          </p:pic>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14691" t="20805" r="44667" b="53902"/>
              <a:stretch>
                <a:fillRect/>
              </a:stretch>
            </p:blipFill>
            <p:spPr>
              <a:xfrm>
                <a:off x="6320830" y="2573364"/>
                <a:ext cx="1220402" cy="569629"/>
              </a:xfrm>
              <a:prstGeom prst="rect">
                <a:avLst/>
              </a:prstGeom>
            </p:spPr>
          </p:pic>
        </p:grpSp>
        <p:sp>
          <p:nvSpPr>
            <p:cNvPr id="26" name="矩形 25"/>
            <p:cNvSpPr/>
            <p:nvPr/>
          </p:nvSpPr>
          <p:spPr>
            <a:xfrm>
              <a:off x="8281677" y="2493469"/>
              <a:ext cx="3627578" cy="646331"/>
            </a:xfrm>
            <a:prstGeom prst="rect">
              <a:avLst/>
            </a:prstGeom>
          </p:spPr>
          <p:txBody>
            <a:bodyPr wrap="square">
              <a:spAutoFit/>
            </a:bodyPr>
            <a:lstStyle/>
            <a:p>
              <a:r>
                <a:rPr lang="fr-FR" altLang="zh-CN" dirty="0">
                  <a:latin typeface="Calibri" panose="020F0502020204030204" pitchFamily="34" charset="0"/>
                  <a:cs typeface="Calibri" panose="020F0502020204030204" pitchFamily="34" charset="0"/>
                </a:rPr>
                <a:t>Ultrasonic module +</a:t>
              </a:r>
              <a:r>
                <a:rPr lang="en-US" altLang="zh-CN" dirty="0">
                  <a:latin typeface="Calibri" panose="020F0502020204030204" pitchFamily="34" charset="0"/>
                  <a:cs typeface="Calibri" panose="020F0502020204030204" pitchFamily="34" charset="0"/>
                </a:rPr>
                <a:t>encoders</a:t>
              </a:r>
              <a:endParaRPr lang="fr-FR" altLang="zh-CN" dirty="0">
                <a:latin typeface="Calibri" panose="020F0502020204030204" pitchFamily="34" charset="0"/>
                <a:cs typeface="Calibri" panose="020F0502020204030204" pitchFamily="34" charset="0"/>
              </a:endParaRPr>
            </a:p>
            <a:p>
              <a:r>
                <a:rPr lang="fr-FR" altLang="zh-CN" dirty="0">
                  <a:latin typeface="Calibri" panose="020F0502020204030204" pitchFamily="34" charset="0"/>
                  <a:cs typeface="Calibri" panose="020F0502020204030204" pitchFamily="34" charset="0"/>
                </a:rPr>
                <a:t>-&gt; Obstacle avoidance</a:t>
              </a:r>
              <a:endParaRPr lang="zh-CN" altLang="en-US" dirty="0">
                <a:latin typeface="Calibri" panose="020F0502020204030204" pitchFamily="34" charset="0"/>
                <a:cs typeface="Calibri" panose="020F0502020204030204" pitchFamily="34" charset="0"/>
              </a:endParaRPr>
            </a:p>
          </p:txBody>
        </p:sp>
      </p:grpSp>
      <p:sp>
        <p:nvSpPr>
          <p:cNvPr id="27" name="矩形 26"/>
          <p:cNvSpPr/>
          <p:nvPr/>
        </p:nvSpPr>
        <p:spPr>
          <a:xfrm>
            <a:off x="8281677" y="868817"/>
            <a:ext cx="2998259" cy="1200329"/>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Robotic</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openmv</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on top of the arm</a:t>
            </a:r>
          </a:p>
          <a:p>
            <a:r>
              <a:rPr lang="en-US" altLang="zh-CN" dirty="0">
                <a:latin typeface="Calibri" panose="020F0502020204030204" pitchFamily="34" charset="0"/>
                <a:cs typeface="Calibri" panose="020F0502020204030204" pitchFamily="34" charset="0"/>
              </a:rPr>
              <a:t>-&gt; Identifying and </a:t>
            </a:r>
            <a:r>
              <a:rPr lang="en-US" altLang="zh-CN" dirty="0" err="1">
                <a:latin typeface="Calibri" panose="020F0502020204030204" pitchFamily="34" charset="0"/>
                <a:cs typeface="Calibri" panose="020F0502020204030204" pitchFamily="34" charset="0"/>
              </a:rPr>
              <a:t>grabing</a:t>
            </a:r>
            <a:r>
              <a:rPr lang="en-US" altLang="zh-CN" dirty="0">
                <a:latin typeface="Calibri" panose="020F0502020204030204" pitchFamily="34" charset="0"/>
                <a:cs typeface="Calibri" panose="020F0502020204030204" pitchFamily="34" charset="0"/>
              </a:rPr>
              <a:t> objects</a:t>
            </a:r>
            <a:endParaRPr lang="zh-CN" altLang="en-US" dirty="0">
              <a:latin typeface="Calibri" panose="020F0502020204030204" pitchFamily="34" charset="0"/>
              <a:cs typeface="Calibri" panose="020F0502020204030204" pitchFamily="34" charset="0"/>
            </a:endParaRPr>
          </a:p>
        </p:txBody>
      </p:sp>
      <p:grpSp>
        <p:nvGrpSpPr>
          <p:cNvPr id="47" name="组合 46"/>
          <p:cNvGrpSpPr/>
          <p:nvPr/>
        </p:nvGrpSpPr>
        <p:grpSpPr>
          <a:xfrm>
            <a:off x="5006315" y="5427416"/>
            <a:ext cx="6307063" cy="963137"/>
            <a:chOff x="5025857" y="3415434"/>
            <a:chExt cx="6307063" cy="963137"/>
          </a:xfrm>
        </p:grpSpPr>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l="44604" t="51222" r="22996" b="25673"/>
            <a:stretch>
              <a:fillRect/>
            </a:stretch>
          </p:blipFill>
          <p:spPr>
            <a:xfrm>
              <a:off x="5025857" y="3415434"/>
              <a:ext cx="1800785" cy="963137"/>
            </a:xfrm>
            <a:prstGeom prst="rect">
              <a:avLst/>
            </a:prstGeom>
          </p:spPr>
        </p:pic>
        <p:sp>
          <p:nvSpPr>
            <p:cNvPr id="28" name="矩形 27"/>
            <p:cNvSpPr/>
            <p:nvPr/>
          </p:nvSpPr>
          <p:spPr>
            <a:xfrm>
              <a:off x="8287278" y="3665564"/>
              <a:ext cx="3045642" cy="646331"/>
            </a:xfrm>
            <a:prstGeom prst="rect">
              <a:avLst/>
            </a:prstGeom>
          </p:spPr>
          <p:txBody>
            <a:bodyPr wrap="none">
              <a:spAutoFit/>
            </a:bodyPr>
            <a:lstStyle/>
            <a:p>
              <a:r>
                <a:rPr lang="en-US" altLang="zh-CN" dirty="0" err="1">
                  <a:latin typeface="Calibri" panose="020F0502020204030204" pitchFamily="34" charset="0"/>
                  <a:cs typeface="Calibri" panose="020F0502020204030204" pitchFamily="34" charset="0"/>
                </a:rPr>
                <a:t>Openmv</a:t>
              </a:r>
              <a:r>
                <a:rPr lang="en-US" altLang="zh-CN" dirty="0">
                  <a:latin typeface="Calibri" panose="020F0502020204030204" pitchFamily="34" charset="0"/>
                  <a:cs typeface="Calibri" panose="020F0502020204030204" pitchFamily="34" charset="0"/>
                </a:rPr>
                <a:t> in the front of the car</a:t>
              </a:r>
            </a:p>
            <a:p>
              <a:r>
                <a:rPr lang="en-US" altLang="zh-CN" dirty="0">
                  <a:latin typeface="Calibri" panose="020F0502020204030204" pitchFamily="34" charset="0"/>
                  <a:cs typeface="Calibri" panose="020F0502020204030204" pitchFamily="34" charset="0"/>
                </a:rPr>
                <a:t>-&gt;Line tracking</a:t>
              </a:r>
              <a:endParaRPr lang="zh-CN" altLang="en-US" dirty="0">
                <a:latin typeface="Calibri" panose="020F0502020204030204" pitchFamily="34" charset="0"/>
                <a:cs typeface="Calibri" panose="020F0502020204030204" pitchFamily="34" charset="0"/>
              </a:endParaRPr>
            </a:p>
          </p:txBody>
        </p:sp>
      </p:grpSp>
      <p:grpSp>
        <p:nvGrpSpPr>
          <p:cNvPr id="52" name="组合 51"/>
          <p:cNvGrpSpPr/>
          <p:nvPr/>
        </p:nvGrpSpPr>
        <p:grpSpPr>
          <a:xfrm>
            <a:off x="5070466" y="2644823"/>
            <a:ext cx="5594923" cy="1207442"/>
            <a:chOff x="5040958" y="4503066"/>
            <a:chExt cx="5218806" cy="1207442"/>
          </a:xfrm>
        </p:grpSpPr>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15733" t="11983" r="5267" b="6533"/>
            <a:stretch>
              <a:fillRect/>
            </a:stretch>
          </p:blipFill>
          <p:spPr>
            <a:xfrm>
              <a:off x="5040958" y="4503066"/>
              <a:ext cx="1560853" cy="1207442"/>
            </a:xfrm>
            <a:prstGeom prst="rect">
              <a:avLst/>
            </a:prstGeom>
          </p:spPr>
        </p:pic>
        <p:sp>
          <p:nvSpPr>
            <p:cNvPr id="29" name="矩形 28"/>
            <p:cNvSpPr/>
            <p:nvPr/>
          </p:nvSpPr>
          <p:spPr>
            <a:xfrm>
              <a:off x="8077907" y="4713441"/>
              <a:ext cx="2181857" cy="646331"/>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Unloading bin</a:t>
              </a:r>
            </a:p>
            <a:p>
              <a:r>
                <a:rPr lang="en-US" altLang="zh-CN" dirty="0">
                  <a:latin typeface="Calibri" panose="020F0502020204030204" pitchFamily="34" charset="0"/>
                  <a:cs typeface="Calibri" panose="020F0502020204030204" pitchFamily="34" charset="0"/>
                </a:rPr>
                <a:t>-&gt;Unloading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object</a:t>
              </a:r>
              <a:endParaRPr lang="zh-CN" altLang="en-US" dirty="0">
                <a:latin typeface="Calibri" panose="020F0502020204030204" pitchFamily="34" charset="0"/>
                <a:cs typeface="Calibri" panose="020F0502020204030204" pitchFamily="34" charset="0"/>
              </a:endParaRPr>
            </a:p>
          </p:txBody>
        </p:sp>
      </p:grpSp>
      <p:pic>
        <p:nvPicPr>
          <p:cNvPr id="31" name="图片 30"/>
          <p:cNvPicPr>
            <a:picLocks noChangeAspect="1"/>
          </p:cNvPicPr>
          <p:nvPr/>
        </p:nvPicPr>
        <p:blipFill rotWithShape="1">
          <a:blip r:embed="rId9" cstate="print">
            <a:extLst>
              <a:ext uri="{28A0092B-C50C-407E-A947-70E740481C1C}">
                <a14:useLocalDpi xmlns:a14="http://schemas.microsoft.com/office/drawing/2010/main" val="0"/>
              </a:ext>
            </a:extLst>
          </a:blip>
          <a:srcRect l="13683" t="3328" r="26865" b="5735"/>
          <a:stretch>
            <a:fillRect/>
          </a:stretch>
        </p:blipFill>
        <p:spPr>
          <a:xfrm>
            <a:off x="355403" y="1107699"/>
            <a:ext cx="4046753" cy="4662552"/>
          </a:xfrm>
          <a:prstGeom prst="rect">
            <a:avLst/>
          </a:prstGeom>
        </p:spPr>
      </p:pic>
      <p:sp>
        <p:nvSpPr>
          <p:cNvPr id="33" name="矩形 32"/>
          <p:cNvSpPr/>
          <p:nvPr/>
        </p:nvSpPr>
        <p:spPr>
          <a:xfrm>
            <a:off x="460934" y="5795539"/>
            <a:ext cx="2301207"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An overview of the car</a:t>
            </a:r>
            <a:endParaRPr lang="zh-CN" altLang="en-US" dirty="0">
              <a:latin typeface="Calibri" panose="020F0502020204030204" pitchFamily="34" charset="0"/>
              <a:cs typeface="Calibri" panose="020F0502020204030204" pitchFamily="34" charset="0"/>
            </a:endParaRPr>
          </a:p>
        </p:txBody>
      </p:sp>
      <p:sp>
        <p:nvSpPr>
          <p:cNvPr id="35" name="矩形 34"/>
          <p:cNvSpPr/>
          <p:nvPr/>
        </p:nvSpPr>
        <p:spPr>
          <a:xfrm>
            <a:off x="1619133" y="1215939"/>
            <a:ext cx="2734475" cy="1352446"/>
          </a:xfrm>
          <a:prstGeom prst="rect">
            <a:avLst/>
          </a:prstGeom>
          <a:noFill/>
          <a:ln w="76200">
            <a:solidFill>
              <a:srgbClr val="BCA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15325" y="5050462"/>
            <a:ext cx="1014207" cy="584775"/>
          </a:xfrm>
          <a:prstGeom prst="rect">
            <a:avLst/>
          </a:prstGeom>
          <a:noFill/>
          <a:ln w="76200">
            <a:solidFill>
              <a:srgbClr val="BCA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846996" flipV="1">
            <a:off x="1151068" y="3290322"/>
            <a:ext cx="2138245" cy="956630"/>
          </a:xfrm>
          <a:prstGeom prst="rect">
            <a:avLst/>
          </a:prstGeom>
          <a:noFill/>
          <a:ln w="76200">
            <a:solidFill>
              <a:srgbClr val="BCA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flipV="1">
            <a:off x="1216402" y="4732435"/>
            <a:ext cx="931061" cy="439650"/>
          </a:xfrm>
          <a:prstGeom prst="rect">
            <a:avLst/>
          </a:prstGeom>
          <a:noFill/>
          <a:ln w="76200">
            <a:solidFill>
              <a:srgbClr val="BCA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p:nvPr/>
        </p:nvCxnSpPr>
        <p:spPr>
          <a:xfrm>
            <a:off x="1513324" y="5342849"/>
            <a:ext cx="3476783" cy="566135"/>
          </a:xfrm>
          <a:prstGeom prst="straightConnector1">
            <a:avLst/>
          </a:prstGeom>
          <a:ln w="57150">
            <a:solidFill>
              <a:srgbClr val="BCA89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8" idx="3"/>
            <a:endCxn id="16" idx="1"/>
          </p:cNvCxnSpPr>
          <p:nvPr/>
        </p:nvCxnSpPr>
        <p:spPr>
          <a:xfrm flipV="1">
            <a:off x="2147463" y="4624870"/>
            <a:ext cx="2923004" cy="327390"/>
          </a:xfrm>
          <a:prstGeom prst="straightConnector1">
            <a:avLst/>
          </a:prstGeom>
          <a:ln w="57150">
            <a:solidFill>
              <a:srgbClr val="BCA89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2"/>
            <a:endCxn id="10" idx="1"/>
          </p:cNvCxnSpPr>
          <p:nvPr/>
        </p:nvCxnSpPr>
        <p:spPr>
          <a:xfrm flipV="1">
            <a:off x="2572559" y="3248544"/>
            <a:ext cx="2497907" cy="196640"/>
          </a:xfrm>
          <a:prstGeom prst="straightConnector1">
            <a:avLst/>
          </a:prstGeom>
          <a:ln w="57150">
            <a:solidFill>
              <a:srgbClr val="BCA89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35" idx="3"/>
            <a:endCxn id="18" idx="1"/>
          </p:cNvCxnSpPr>
          <p:nvPr/>
        </p:nvCxnSpPr>
        <p:spPr>
          <a:xfrm flipV="1">
            <a:off x="4353608" y="1580998"/>
            <a:ext cx="636499" cy="311164"/>
          </a:xfrm>
          <a:prstGeom prst="straightConnector1">
            <a:avLst/>
          </a:prstGeom>
          <a:ln w="57150">
            <a:solidFill>
              <a:srgbClr val="BCA890"/>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5006316" y="5377853"/>
            <a:ext cx="6527594" cy="1243974"/>
          </a:xfrm>
          <a:prstGeom prst="rect">
            <a:avLst/>
          </a:prstGeom>
          <a:noFill/>
          <a:ln w="38100">
            <a:solidFill>
              <a:srgbClr val="BCA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035632" y="4034001"/>
            <a:ext cx="6498278" cy="1162654"/>
          </a:xfrm>
          <a:prstGeom prst="rect">
            <a:avLst/>
          </a:prstGeom>
          <a:noFill/>
          <a:ln w="38100">
            <a:solidFill>
              <a:srgbClr val="BCA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035631" y="2626269"/>
            <a:ext cx="6440033" cy="1287596"/>
          </a:xfrm>
          <a:prstGeom prst="rect">
            <a:avLst/>
          </a:prstGeom>
          <a:noFill/>
          <a:ln w="38100">
            <a:solidFill>
              <a:srgbClr val="BCA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4990107" y="644236"/>
            <a:ext cx="6485558" cy="1757452"/>
          </a:xfrm>
          <a:prstGeom prst="rect">
            <a:avLst/>
          </a:prstGeom>
          <a:noFill/>
          <a:ln w="38100">
            <a:solidFill>
              <a:srgbClr val="BCA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76695" y="2049510"/>
            <a:ext cx="2464455" cy="2192908"/>
          </a:xfrm>
          <a:prstGeom prst="rect">
            <a:avLst/>
          </a:prstGeom>
        </p:spPr>
        <p:txBody>
          <a:bodyPr wrap="square" lIns="68580" tIns="34290" rIns="68580" bIns="34290">
            <a:spAutoFit/>
          </a:bodyPr>
          <a:lstStyle/>
          <a:p>
            <a:pPr algn="ctr">
              <a:defRPr/>
            </a:pPr>
            <a:r>
              <a:rPr lang="en-US"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rPr>
              <a:t>2</a:t>
            </a:r>
            <a:endParaRPr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endParaRPr>
          </a:p>
        </p:txBody>
      </p:sp>
      <p:sp>
        <p:nvSpPr>
          <p:cNvPr id="4" name="文本框 3"/>
          <p:cNvSpPr txBox="1"/>
          <p:nvPr/>
        </p:nvSpPr>
        <p:spPr>
          <a:xfrm>
            <a:off x="4790072" y="2781209"/>
            <a:ext cx="7237087" cy="1015663"/>
          </a:xfrm>
          <a:prstGeom prst="rect">
            <a:avLst/>
          </a:prstGeom>
          <a:noFill/>
        </p:spPr>
        <p:txBody>
          <a:bodyPr wrap="square" rtlCol="0">
            <a:spAutoFit/>
          </a:bodyPr>
          <a:lstStyle/>
          <a:p>
            <a:r>
              <a:rPr lang="en-US" altLang="zh-CN" sz="6000" b="1" i="0" u="none" strike="noStrike" dirty="0">
                <a:solidFill>
                  <a:schemeClr val="bg1"/>
                </a:solidFill>
                <a:effectLst/>
                <a:latin typeface="Calibri" panose="020F0502020204030204" pitchFamily="34" charset="0"/>
                <a:cs typeface="Calibri" panose="020F0502020204030204" pitchFamily="34" charset="0"/>
              </a:rPr>
              <a:t>Obstacle</a:t>
            </a:r>
            <a:r>
              <a:rPr lang="en-US" altLang="zh-CN" sz="6000" b="1" i="0" dirty="0">
                <a:solidFill>
                  <a:schemeClr val="bg1"/>
                </a:solidFill>
                <a:effectLst/>
                <a:latin typeface="Calibri" panose="020F0502020204030204" pitchFamily="34" charset="0"/>
                <a:cs typeface="Calibri" panose="020F0502020204030204" pitchFamily="34" charset="0"/>
              </a:rPr>
              <a:t> </a:t>
            </a:r>
            <a:r>
              <a:rPr lang="en-US" altLang="zh-CN" sz="6000" b="1" dirty="0">
                <a:solidFill>
                  <a:schemeClr val="bg1"/>
                </a:solidFill>
                <a:latin typeface="Calibri" panose="020F0502020204030204" pitchFamily="34" charset="0"/>
                <a:cs typeface="Calibri" panose="020F0502020204030204" pitchFamily="34" charset="0"/>
              </a:rPr>
              <a:t>A</a:t>
            </a:r>
            <a:r>
              <a:rPr lang="en-US" altLang="zh-CN" sz="6000" b="1" i="0" u="none" strike="noStrike" dirty="0">
                <a:solidFill>
                  <a:schemeClr val="bg1"/>
                </a:solidFill>
                <a:effectLst/>
                <a:latin typeface="Calibri" panose="020F0502020204030204" pitchFamily="34" charset="0"/>
                <a:cs typeface="Calibri" panose="020F0502020204030204" pitchFamily="34" charset="0"/>
              </a:rPr>
              <a:t>voidance</a:t>
            </a:r>
            <a:endParaRPr lang="zh-CN" altLang="en-US" sz="6000" b="1" dirty="0">
              <a:solidFill>
                <a:schemeClr val="bg1"/>
              </a:solidFill>
            </a:endParaRPr>
          </a:p>
        </p:txBody>
      </p:sp>
      <p:sp>
        <p:nvSpPr>
          <p:cNvPr id="7" name="文本框 6"/>
          <p:cNvSpPr txBox="1"/>
          <p:nvPr/>
        </p:nvSpPr>
        <p:spPr>
          <a:xfrm>
            <a:off x="4902238" y="3780753"/>
            <a:ext cx="3162300" cy="461665"/>
          </a:xfrm>
          <a:prstGeom prst="rect">
            <a:avLst/>
          </a:prstGeom>
          <a:noFill/>
        </p:spPr>
        <p:txBody>
          <a:bodyPr wrap="square" rtlCol="0">
            <a:spAutoFit/>
          </a:bodyPr>
          <a:lstStyle/>
          <a:p>
            <a:r>
              <a:rPr lang="zh-CN" altLang="en-US" sz="2400" dirty="0">
                <a:solidFill>
                  <a:schemeClr val="bg1"/>
                </a:solidFill>
                <a:latin typeface="楷体" panose="02010609060101010101" pitchFamily="49" charset="-122"/>
                <a:ea typeface="楷体" panose="02010609060101010101" pitchFamily="49" charset="-122"/>
              </a:rPr>
              <a:t>何润 </a:t>
            </a:r>
            <a:r>
              <a:rPr lang="en-US" altLang="zh-CN" sz="2400" dirty="0">
                <a:solidFill>
                  <a:schemeClr val="bg1"/>
                </a:solidFill>
                <a:latin typeface="楷体" panose="02010609060101010101" pitchFamily="49" charset="-122"/>
                <a:ea typeface="楷体" panose="02010609060101010101" pitchFamily="49" charset="-122"/>
              </a:rPr>
              <a:t>/ </a:t>
            </a:r>
            <a:r>
              <a:rPr lang="zh-CN" altLang="en-US" sz="2400" dirty="0">
                <a:solidFill>
                  <a:schemeClr val="bg1"/>
                </a:solidFill>
                <a:latin typeface="楷体" panose="02010609060101010101" pitchFamily="49" charset="-122"/>
                <a:ea typeface="楷体" panose="02010609060101010101" pitchFamily="49" charset="-122"/>
              </a:rPr>
              <a:t>曾嘉龙</a:t>
            </a: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88"/>
          <p:cNvSpPr>
            <a:spLocks noEditPoints="1"/>
          </p:cNvSpPr>
          <p:nvPr/>
        </p:nvSpPr>
        <p:spPr bwMode="auto">
          <a:xfrm>
            <a:off x="2720363" y="3974764"/>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4" name="Freeform 80"/>
          <p:cNvSpPr>
            <a:spLocks noEditPoints="1"/>
          </p:cNvSpPr>
          <p:nvPr/>
        </p:nvSpPr>
        <p:spPr bwMode="auto">
          <a:xfrm>
            <a:off x="5811445" y="3940560"/>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5" name="Freeform 6"/>
          <p:cNvSpPr>
            <a:spLocks noEditPoints="1"/>
          </p:cNvSpPr>
          <p:nvPr/>
        </p:nvSpPr>
        <p:spPr bwMode="auto">
          <a:xfrm>
            <a:off x="11112638" y="1574138"/>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 name="文本框 1"/>
          <p:cNvSpPr txBox="1"/>
          <p:nvPr/>
        </p:nvSpPr>
        <p:spPr>
          <a:xfrm>
            <a:off x="363894" y="237025"/>
            <a:ext cx="4152122" cy="584775"/>
          </a:xfrm>
          <a:prstGeom prst="rect">
            <a:avLst/>
          </a:prstGeom>
          <a:noFill/>
        </p:spPr>
        <p:txBody>
          <a:bodyPr wrap="square" rtlCol="0">
            <a:spAutoFit/>
          </a:bodyPr>
          <a:lstStyle/>
          <a:p>
            <a:r>
              <a:rPr lang="en-US" altLang="zh-CN" sz="3200" b="1" i="0" u="none" strike="noStrike" dirty="0">
                <a:solidFill>
                  <a:schemeClr val="tx1">
                    <a:lumMod val="95000"/>
                    <a:lumOff val="5000"/>
                  </a:schemeClr>
                </a:solidFill>
                <a:effectLst/>
                <a:latin typeface="Calibri" panose="020F0502020204030204" pitchFamily="34" charset="0"/>
                <a:cs typeface="Calibri" panose="020F0502020204030204" pitchFamily="34" charset="0"/>
              </a:rPr>
              <a:t>Obstacle</a:t>
            </a:r>
            <a:r>
              <a:rPr lang="en-US" altLang="zh-CN" sz="3200" b="1" i="0" dirty="0">
                <a:solidFill>
                  <a:schemeClr val="tx1">
                    <a:lumMod val="95000"/>
                    <a:lumOff val="5000"/>
                  </a:schemeClr>
                </a:solidFill>
                <a:effectLst/>
                <a:latin typeface="Calibri" panose="020F0502020204030204" pitchFamily="34" charset="0"/>
                <a:cs typeface="Calibri" panose="020F0502020204030204" pitchFamily="34" charset="0"/>
              </a:rPr>
              <a:t> </a:t>
            </a:r>
            <a:r>
              <a:rPr lang="en-US" altLang="zh-CN" sz="3200" b="1" dirty="0">
                <a:solidFill>
                  <a:schemeClr val="tx1">
                    <a:lumMod val="95000"/>
                    <a:lumOff val="5000"/>
                  </a:schemeClr>
                </a:solidFill>
                <a:latin typeface="Calibri" panose="020F0502020204030204" pitchFamily="34" charset="0"/>
                <a:cs typeface="Calibri" panose="020F0502020204030204" pitchFamily="34" charset="0"/>
              </a:rPr>
              <a:t>A</a:t>
            </a:r>
            <a:r>
              <a:rPr lang="en-US" altLang="zh-CN" sz="3200" b="1" i="0" u="none" strike="noStrike" dirty="0">
                <a:solidFill>
                  <a:schemeClr val="tx1">
                    <a:lumMod val="95000"/>
                    <a:lumOff val="5000"/>
                  </a:schemeClr>
                </a:solidFill>
                <a:effectLst/>
                <a:latin typeface="Calibri" panose="020F0502020204030204" pitchFamily="34" charset="0"/>
                <a:cs typeface="Calibri" panose="020F0502020204030204" pitchFamily="34" charset="0"/>
              </a:rPr>
              <a:t>voidance</a:t>
            </a:r>
            <a:endParaRPr lang="zh-CN" altLang="en-US" sz="3200" b="1" dirty="0">
              <a:solidFill>
                <a:schemeClr val="tx1">
                  <a:lumMod val="95000"/>
                  <a:lumOff val="5000"/>
                </a:schemeClr>
              </a:solidFill>
            </a:endParaRPr>
          </a:p>
        </p:txBody>
      </p:sp>
      <p:sp>
        <p:nvSpPr>
          <p:cNvPr id="7" name="文本框 6"/>
          <p:cNvSpPr txBox="1"/>
          <p:nvPr/>
        </p:nvSpPr>
        <p:spPr>
          <a:xfrm>
            <a:off x="591158" y="1258092"/>
            <a:ext cx="5730900" cy="461665"/>
          </a:xfrm>
          <a:prstGeom prst="rect">
            <a:avLst/>
          </a:prstGeom>
          <a:noFill/>
        </p:spPr>
        <p:txBody>
          <a:bodyPr wrap="square">
            <a:spAutoFit/>
          </a:bodyPr>
          <a:lstStyle/>
          <a:p>
            <a:pPr algn="just"/>
            <a:r>
              <a:rPr lang="en-US" altLang="zh-CN" sz="2400" b="1" dirty="0">
                <a:latin typeface="Calibri" panose="020F0502020204030204" pitchFamily="34" charset="0"/>
                <a:cs typeface="Calibri" panose="020F0502020204030204" pitchFamily="34" charset="0"/>
              </a:rPr>
              <a:t>Moving Directions: </a:t>
            </a:r>
            <a:r>
              <a:rPr lang="en-US" altLang="zh-CN" sz="2400" dirty="0">
                <a:latin typeface="Calibri" panose="020F0502020204030204" pitchFamily="34" charset="0"/>
                <a:cs typeface="Calibri" panose="020F0502020204030204" pitchFamily="34" charset="0"/>
              </a:rPr>
              <a:t>Forward,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Left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and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Right.</a:t>
            </a:r>
            <a:endParaRPr lang="en-US" altLang="zh-CN" sz="2400" b="1" dirty="0">
              <a:latin typeface="Calibri" panose="020F0502020204030204" pitchFamily="34" charset="0"/>
              <a:cs typeface="Calibri" panose="020F0502020204030204" pitchFamily="34" charset="0"/>
            </a:endParaRPr>
          </a:p>
        </p:txBody>
      </p:sp>
      <p:sp>
        <p:nvSpPr>
          <p:cNvPr id="8" name="文本框 7"/>
          <p:cNvSpPr txBox="1"/>
          <p:nvPr/>
        </p:nvSpPr>
        <p:spPr>
          <a:xfrm>
            <a:off x="573209" y="2265588"/>
            <a:ext cx="6011635" cy="830997"/>
          </a:xfrm>
          <a:prstGeom prst="rect">
            <a:avLst/>
          </a:prstGeom>
          <a:noFill/>
        </p:spPr>
        <p:txBody>
          <a:bodyPr wrap="square">
            <a:spAutoFit/>
          </a:bodyPr>
          <a:lstStyle/>
          <a:p>
            <a:pPr algn="just"/>
            <a:r>
              <a:rPr lang="en-US" altLang="zh-CN" sz="2400" dirty="0">
                <a:latin typeface="Calibri" panose="020F0502020204030204" pitchFamily="34" charset="0"/>
                <a:cs typeface="Calibri" panose="020F0502020204030204" pitchFamily="34" charset="0"/>
              </a:rPr>
              <a:t>Three ultrasonic sensors are set to detect the </a:t>
            </a:r>
          </a:p>
          <a:p>
            <a:pPr algn="just"/>
            <a:r>
              <a:rPr lang="en-US" altLang="zh-CN" sz="2400" dirty="0">
                <a:latin typeface="Calibri" panose="020F0502020204030204" pitchFamily="34" charset="0"/>
                <a:cs typeface="Calibri" panose="020F0502020204030204" pitchFamily="34" charset="0"/>
              </a:rPr>
              <a:t>distance at certain directions.</a:t>
            </a:r>
          </a:p>
        </p:txBody>
      </p:sp>
      <p:sp>
        <p:nvSpPr>
          <p:cNvPr id="4" name="矩形 3"/>
          <p:cNvSpPr/>
          <p:nvPr/>
        </p:nvSpPr>
        <p:spPr>
          <a:xfrm>
            <a:off x="7871781" y="1150524"/>
            <a:ext cx="979714" cy="111455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752453" y="1137938"/>
            <a:ext cx="121298" cy="3027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矩形 11"/>
          <p:cNvSpPr/>
          <p:nvPr/>
        </p:nvSpPr>
        <p:spPr>
          <a:xfrm>
            <a:off x="8851495" y="1150524"/>
            <a:ext cx="121298" cy="3027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矩形 12"/>
          <p:cNvSpPr/>
          <p:nvPr/>
        </p:nvSpPr>
        <p:spPr>
          <a:xfrm>
            <a:off x="7750483" y="1971903"/>
            <a:ext cx="121298" cy="3027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 name="矩形 13"/>
          <p:cNvSpPr/>
          <p:nvPr/>
        </p:nvSpPr>
        <p:spPr>
          <a:xfrm>
            <a:off x="8851495" y="1971903"/>
            <a:ext cx="121298" cy="3027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矩形 5"/>
          <p:cNvSpPr/>
          <p:nvPr/>
        </p:nvSpPr>
        <p:spPr>
          <a:xfrm>
            <a:off x="8300989" y="1056057"/>
            <a:ext cx="121298" cy="818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16200000">
            <a:off x="7768846" y="1666858"/>
            <a:ext cx="121298" cy="818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6200000">
            <a:off x="8851495" y="1660903"/>
            <a:ext cx="121298" cy="818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601142" y="1361160"/>
            <a:ext cx="121298" cy="818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768602" y="1245019"/>
            <a:ext cx="1740896" cy="338554"/>
          </a:xfrm>
          <a:prstGeom prst="rect">
            <a:avLst/>
          </a:prstGeom>
          <a:noFill/>
        </p:spPr>
        <p:txBody>
          <a:bodyPr wrap="square">
            <a:spAutoFit/>
          </a:bodyPr>
          <a:lstStyle/>
          <a:p>
            <a:pPr algn="just"/>
            <a:r>
              <a:rPr lang="en-US" altLang="zh-CN" sz="1600" dirty="0">
                <a:latin typeface="Calibri" panose="020F0502020204030204" pitchFamily="34" charset="0"/>
                <a:cs typeface="Calibri" panose="020F0502020204030204" pitchFamily="34" charset="0"/>
              </a:rPr>
              <a:t>Ultrasonic sensor</a:t>
            </a:r>
          </a:p>
        </p:txBody>
      </p:sp>
      <p:sp>
        <p:nvSpPr>
          <p:cNvPr id="21" name="Freeform 6"/>
          <p:cNvSpPr>
            <a:spLocks noEditPoints="1"/>
          </p:cNvSpPr>
          <p:nvPr/>
        </p:nvSpPr>
        <p:spPr bwMode="auto">
          <a:xfrm>
            <a:off x="11112638" y="1838896"/>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2" name="矩形 21"/>
          <p:cNvSpPr/>
          <p:nvPr/>
        </p:nvSpPr>
        <p:spPr>
          <a:xfrm>
            <a:off x="9601142" y="1625918"/>
            <a:ext cx="121298" cy="81881"/>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768602" y="1509777"/>
            <a:ext cx="1740896" cy="338554"/>
          </a:xfrm>
          <a:prstGeom prst="rect">
            <a:avLst/>
          </a:prstGeom>
          <a:noFill/>
        </p:spPr>
        <p:txBody>
          <a:bodyPr wrap="square">
            <a:spAutoFit/>
          </a:bodyPr>
          <a:lstStyle/>
          <a:p>
            <a:pPr algn="just"/>
            <a:r>
              <a:rPr lang="en-US" altLang="zh-CN" sz="1600" dirty="0">
                <a:latin typeface="Calibri" panose="020F0502020204030204" pitchFamily="34" charset="0"/>
                <a:cs typeface="Calibri" panose="020F0502020204030204" pitchFamily="34" charset="0"/>
              </a:rPr>
              <a:t>Car body</a:t>
            </a:r>
          </a:p>
        </p:txBody>
      </p:sp>
      <p:sp>
        <p:nvSpPr>
          <p:cNvPr id="27" name="Freeform 6"/>
          <p:cNvSpPr>
            <a:spLocks noEditPoints="1"/>
          </p:cNvSpPr>
          <p:nvPr/>
        </p:nvSpPr>
        <p:spPr bwMode="auto">
          <a:xfrm>
            <a:off x="11223669" y="2681087"/>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8" name="矩形 27"/>
          <p:cNvSpPr/>
          <p:nvPr/>
        </p:nvSpPr>
        <p:spPr>
          <a:xfrm>
            <a:off x="9601142" y="1955037"/>
            <a:ext cx="121298" cy="8188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768602" y="1838896"/>
            <a:ext cx="1740896" cy="338554"/>
          </a:xfrm>
          <a:prstGeom prst="rect">
            <a:avLst/>
          </a:prstGeom>
          <a:noFill/>
          <a:ln>
            <a:noFill/>
          </a:ln>
        </p:spPr>
        <p:txBody>
          <a:bodyPr wrap="square">
            <a:spAutoFit/>
          </a:bodyPr>
          <a:lstStyle/>
          <a:p>
            <a:pPr algn="just"/>
            <a:r>
              <a:rPr lang="en-US" altLang="zh-CN" sz="1600" dirty="0" err="1">
                <a:latin typeface="Calibri" panose="020F0502020204030204" pitchFamily="34" charset="0"/>
                <a:cs typeface="Calibri" panose="020F0502020204030204" pitchFamily="34" charset="0"/>
              </a:rPr>
              <a:t>Mecunum</a:t>
            </a:r>
            <a:r>
              <a:rPr lang="en-US" altLang="zh-CN" sz="1600" dirty="0">
                <a:latin typeface="Calibri" panose="020F0502020204030204" pitchFamily="34" charset="0"/>
                <a:cs typeface="Calibri" panose="020F0502020204030204" pitchFamily="34" charset="0"/>
              </a:rPr>
              <a:t> wheels</a:t>
            </a:r>
          </a:p>
        </p:txBody>
      </p:sp>
      <p:sp>
        <p:nvSpPr>
          <p:cNvPr id="30" name="文本框 29"/>
          <p:cNvSpPr txBox="1"/>
          <p:nvPr/>
        </p:nvSpPr>
        <p:spPr>
          <a:xfrm>
            <a:off x="598945" y="3881897"/>
            <a:ext cx="6011635" cy="461665"/>
          </a:xfrm>
          <a:prstGeom prst="rect">
            <a:avLst/>
          </a:prstGeom>
          <a:noFill/>
        </p:spPr>
        <p:txBody>
          <a:bodyPr wrap="square">
            <a:spAutoFit/>
          </a:bodyPr>
          <a:lstStyle/>
          <a:p>
            <a:pPr algn="just"/>
            <a:r>
              <a:rPr lang="en-US" altLang="zh-CN" sz="2400" dirty="0">
                <a:latin typeface="Calibri" panose="020F0502020204030204" pitchFamily="34" charset="0"/>
                <a:cs typeface="Calibri" panose="020F0502020204030204" pitchFamily="34" charset="0"/>
              </a:rPr>
              <a:t>For a fixed map, we planned a path as: </a:t>
            </a:r>
          </a:p>
        </p:txBody>
      </p:sp>
      <p:sp>
        <p:nvSpPr>
          <p:cNvPr id="31" name="文本框 30"/>
          <p:cNvSpPr txBox="1"/>
          <p:nvPr/>
        </p:nvSpPr>
        <p:spPr>
          <a:xfrm>
            <a:off x="776615" y="4684078"/>
            <a:ext cx="1112675" cy="369332"/>
          </a:xfrm>
          <a:prstGeom prst="rect">
            <a:avLst/>
          </a:prstGeom>
          <a:noFill/>
        </p:spPr>
        <p:txBody>
          <a:bodyPr wrap="square">
            <a:spAutoFit/>
          </a:bodyPr>
          <a:lstStyle/>
          <a:p>
            <a:r>
              <a:rPr lang="en-US" altLang="zh-CN" sz="1800" dirty="0">
                <a:solidFill>
                  <a:schemeClr val="accent2">
                    <a:lumMod val="75000"/>
                  </a:schemeClr>
                </a:solidFill>
                <a:latin typeface="Calibri" panose="020F0502020204030204" pitchFamily="34" charset="0"/>
                <a:cs typeface="Calibri" panose="020F0502020204030204" pitchFamily="34" charset="0"/>
              </a:rPr>
              <a:t>Forward</a:t>
            </a:r>
            <a:endParaRPr lang="zh-CN" altLang="en-US" dirty="0">
              <a:solidFill>
                <a:schemeClr val="accent2">
                  <a:lumMod val="75000"/>
                </a:schemeClr>
              </a:solidFill>
            </a:endParaRPr>
          </a:p>
        </p:txBody>
      </p:sp>
      <p:sp>
        <p:nvSpPr>
          <p:cNvPr id="10" name="箭头: 燕尾形 9"/>
          <p:cNvSpPr/>
          <p:nvPr/>
        </p:nvSpPr>
        <p:spPr>
          <a:xfrm>
            <a:off x="1786653" y="4776411"/>
            <a:ext cx="578498" cy="184666"/>
          </a:xfrm>
          <a:prstGeom prst="notchedRightArrow">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2" name="文本框 31"/>
          <p:cNvSpPr txBox="1"/>
          <p:nvPr/>
        </p:nvSpPr>
        <p:spPr>
          <a:xfrm>
            <a:off x="2581717" y="4684078"/>
            <a:ext cx="1112675" cy="369332"/>
          </a:xfrm>
          <a:prstGeom prst="rect">
            <a:avLst/>
          </a:prstGeom>
          <a:noFill/>
        </p:spPr>
        <p:txBody>
          <a:bodyPr wrap="square">
            <a:spAutoFit/>
          </a:bodyPr>
          <a:lstStyle/>
          <a:p>
            <a:r>
              <a:rPr lang="en-US" altLang="zh-CN" sz="1800" dirty="0">
                <a:solidFill>
                  <a:schemeClr val="accent2">
                    <a:lumMod val="75000"/>
                  </a:schemeClr>
                </a:solidFill>
                <a:latin typeface="Calibri" panose="020F0502020204030204" pitchFamily="34" charset="0"/>
                <a:cs typeface="Calibri" panose="020F0502020204030204" pitchFamily="34" charset="0"/>
              </a:rPr>
              <a:t>Right</a:t>
            </a:r>
            <a:endParaRPr lang="zh-CN" altLang="en-US" dirty="0">
              <a:solidFill>
                <a:schemeClr val="accent2">
                  <a:lumMod val="75000"/>
                </a:schemeClr>
              </a:solidFill>
            </a:endParaRPr>
          </a:p>
        </p:txBody>
      </p:sp>
      <p:sp>
        <p:nvSpPr>
          <p:cNvPr id="33" name="箭头: 燕尾形 32"/>
          <p:cNvSpPr/>
          <p:nvPr/>
        </p:nvSpPr>
        <p:spPr>
          <a:xfrm>
            <a:off x="3450612" y="4776211"/>
            <a:ext cx="578498" cy="184666"/>
          </a:xfrm>
          <a:prstGeom prst="notchedRightArrow">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文本框 33"/>
          <p:cNvSpPr txBox="1"/>
          <p:nvPr/>
        </p:nvSpPr>
        <p:spPr>
          <a:xfrm>
            <a:off x="4232239" y="4674547"/>
            <a:ext cx="1112675" cy="369332"/>
          </a:xfrm>
          <a:prstGeom prst="rect">
            <a:avLst/>
          </a:prstGeom>
          <a:noFill/>
        </p:spPr>
        <p:txBody>
          <a:bodyPr wrap="square">
            <a:spAutoFit/>
          </a:bodyPr>
          <a:lstStyle/>
          <a:p>
            <a:r>
              <a:rPr lang="en-US" altLang="zh-CN" sz="1800" dirty="0">
                <a:solidFill>
                  <a:schemeClr val="accent2">
                    <a:lumMod val="75000"/>
                  </a:schemeClr>
                </a:solidFill>
                <a:latin typeface="Calibri" panose="020F0502020204030204" pitchFamily="34" charset="0"/>
                <a:cs typeface="Calibri" panose="020F0502020204030204" pitchFamily="34" charset="0"/>
              </a:rPr>
              <a:t>Forward</a:t>
            </a:r>
            <a:endParaRPr lang="zh-CN" altLang="en-US" dirty="0">
              <a:solidFill>
                <a:schemeClr val="accent2">
                  <a:lumMod val="75000"/>
                </a:schemeClr>
              </a:solidFill>
            </a:endParaRPr>
          </a:p>
        </p:txBody>
      </p:sp>
      <p:sp>
        <p:nvSpPr>
          <p:cNvPr id="35" name="箭头: 燕尾形 34"/>
          <p:cNvSpPr/>
          <p:nvPr/>
        </p:nvSpPr>
        <p:spPr>
          <a:xfrm>
            <a:off x="5242277" y="4766880"/>
            <a:ext cx="578498" cy="184666"/>
          </a:xfrm>
          <a:prstGeom prst="notchedRightArrow">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 name="文本框 35"/>
          <p:cNvSpPr txBox="1"/>
          <p:nvPr/>
        </p:nvSpPr>
        <p:spPr>
          <a:xfrm>
            <a:off x="5888389" y="4684078"/>
            <a:ext cx="1112675" cy="369332"/>
          </a:xfrm>
          <a:prstGeom prst="rect">
            <a:avLst/>
          </a:prstGeom>
          <a:noFill/>
        </p:spPr>
        <p:txBody>
          <a:bodyPr wrap="square">
            <a:spAutoFit/>
          </a:bodyPr>
          <a:lstStyle/>
          <a:p>
            <a:r>
              <a:rPr lang="en-US" altLang="zh-CN" sz="1800" dirty="0">
                <a:solidFill>
                  <a:schemeClr val="accent2">
                    <a:lumMod val="75000"/>
                  </a:schemeClr>
                </a:solidFill>
                <a:latin typeface="Calibri" panose="020F0502020204030204" pitchFamily="34" charset="0"/>
                <a:cs typeface="Calibri" panose="020F0502020204030204" pitchFamily="34" charset="0"/>
              </a:rPr>
              <a:t>Left</a:t>
            </a:r>
            <a:endParaRPr lang="zh-CN" altLang="en-US" dirty="0">
              <a:solidFill>
                <a:schemeClr val="accent2">
                  <a:lumMod val="75000"/>
                </a:schemeClr>
              </a:solidFill>
            </a:endParaRPr>
          </a:p>
        </p:txBody>
      </p: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65778" y="2855603"/>
            <a:ext cx="3779655" cy="3561275"/>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041" y="5819292"/>
            <a:ext cx="662969" cy="658520"/>
          </a:xfrm>
          <a:prstGeom prst="rect">
            <a:avLst/>
          </a:prstGeom>
        </p:spPr>
      </p:pic>
      <p:sp>
        <p:nvSpPr>
          <p:cNvPr id="48" name="箭头: 燕尾形 47"/>
          <p:cNvSpPr/>
          <p:nvPr/>
        </p:nvSpPr>
        <p:spPr>
          <a:xfrm rot="16200000">
            <a:off x="8765378" y="5512676"/>
            <a:ext cx="354879" cy="161841"/>
          </a:xfrm>
          <a:prstGeom prst="notchedRightArrow">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040" y="4439668"/>
            <a:ext cx="662969" cy="658520"/>
          </a:xfrm>
          <a:prstGeom prst="rect">
            <a:avLst/>
          </a:prstGeom>
        </p:spPr>
      </p:pic>
      <p:pic>
        <p:nvPicPr>
          <p:cNvPr id="50" name="图片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7184" y="4439668"/>
            <a:ext cx="662969" cy="658520"/>
          </a:xfrm>
          <a:prstGeom prst="rect">
            <a:avLst/>
          </a:prstGeom>
        </p:spPr>
      </p:pic>
      <p:sp>
        <p:nvSpPr>
          <p:cNvPr id="51" name="箭头: 燕尾形 50"/>
          <p:cNvSpPr/>
          <p:nvPr/>
        </p:nvSpPr>
        <p:spPr>
          <a:xfrm rot="16200000">
            <a:off x="10370423" y="4129415"/>
            <a:ext cx="354879" cy="161841"/>
          </a:xfrm>
          <a:prstGeom prst="notchedRightArrow">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52" name="图片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7184" y="3003180"/>
            <a:ext cx="662969" cy="658520"/>
          </a:xfrm>
          <a:prstGeom prst="rect">
            <a:avLst/>
          </a:prstGeom>
        </p:spPr>
      </p:pic>
      <p:pic>
        <p:nvPicPr>
          <p:cNvPr id="53" name="图片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040" y="2974427"/>
            <a:ext cx="662969" cy="658520"/>
          </a:xfrm>
          <a:prstGeom prst="rect">
            <a:avLst/>
          </a:prstGeom>
        </p:spPr>
      </p:pic>
      <p:sp>
        <p:nvSpPr>
          <p:cNvPr id="54" name="箭头: 燕尾形 53"/>
          <p:cNvSpPr/>
          <p:nvPr/>
        </p:nvSpPr>
        <p:spPr>
          <a:xfrm>
            <a:off x="9545000" y="4677993"/>
            <a:ext cx="354879" cy="161841"/>
          </a:xfrm>
          <a:prstGeom prst="notchedRightArrow">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5" name="箭头: 燕尾形 54"/>
          <p:cNvSpPr/>
          <p:nvPr/>
        </p:nvSpPr>
        <p:spPr>
          <a:xfrm rot="10800000">
            <a:off x="9578157" y="3256794"/>
            <a:ext cx="354879" cy="161841"/>
          </a:xfrm>
          <a:prstGeom prst="notchedRightArrow">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88"/>
          <p:cNvSpPr>
            <a:spLocks noEditPoints="1"/>
          </p:cNvSpPr>
          <p:nvPr/>
        </p:nvSpPr>
        <p:spPr bwMode="auto">
          <a:xfrm>
            <a:off x="3010638" y="2583948"/>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4" name="Freeform 80"/>
          <p:cNvSpPr>
            <a:spLocks noEditPoints="1"/>
          </p:cNvSpPr>
          <p:nvPr/>
        </p:nvSpPr>
        <p:spPr bwMode="auto">
          <a:xfrm>
            <a:off x="5704302" y="2342590"/>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5" name="Freeform 6"/>
          <p:cNvSpPr>
            <a:spLocks noEditPoints="1"/>
          </p:cNvSpPr>
          <p:nvPr/>
        </p:nvSpPr>
        <p:spPr bwMode="auto">
          <a:xfrm>
            <a:off x="8797899" y="2342591"/>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58号-创中黑" panose="00000500000000000000" pitchFamily="2" charset="-122"/>
              <a:ea typeface="字魂58号-创中黑" panose="00000500000000000000" pitchFamily="2" charset="-122"/>
            </a:endParaRPr>
          </a:p>
        </p:txBody>
      </p:sp>
      <p:sp>
        <p:nvSpPr>
          <p:cNvPr id="2" name="文本框 1"/>
          <p:cNvSpPr txBox="1"/>
          <p:nvPr/>
        </p:nvSpPr>
        <p:spPr>
          <a:xfrm>
            <a:off x="363894" y="237025"/>
            <a:ext cx="4152122" cy="584775"/>
          </a:xfrm>
          <a:prstGeom prst="rect">
            <a:avLst/>
          </a:prstGeom>
          <a:noFill/>
        </p:spPr>
        <p:txBody>
          <a:bodyPr wrap="square" rtlCol="0">
            <a:spAutoFit/>
          </a:bodyPr>
          <a:lstStyle/>
          <a:p>
            <a:r>
              <a:rPr lang="en-US" altLang="zh-CN" sz="3200" b="1" i="0" u="none" strike="noStrike" dirty="0">
                <a:solidFill>
                  <a:schemeClr val="tx1">
                    <a:lumMod val="95000"/>
                    <a:lumOff val="5000"/>
                  </a:schemeClr>
                </a:solidFill>
                <a:effectLst/>
                <a:latin typeface="Calibri" panose="020F0502020204030204" pitchFamily="34" charset="0"/>
                <a:cs typeface="Calibri" panose="020F0502020204030204" pitchFamily="34" charset="0"/>
              </a:rPr>
              <a:t>Obstacle</a:t>
            </a:r>
            <a:r>
              <a:rPr lang="en-US" altLang="zh-CN" sz="3200" b="1" i="0" dirty="0">
                <a:solidFill>
                  <a:schemeClr val="tx1">
                    <a:lumMod val="95000"/>
                    <a:lumOff val="5000"/>
                  </a:schemeClr>
                </a:solidFill>
                <a:effectLst/>
                <a:latin typeface="Calibri" panose="020F0502020204030204" pitchFamily="34" charset="0"/>
                <a:cs typeface="Calibri" panose="020F0502020204030204" pitchFamily="34" charset="0"/>
              </a:rPr>
              <a:t> </a:t>
            </a:r>
            <a:r>
              <a:rPr lang="en-US" altLang="zh-CN" sz="3200" b="1" dirty="0">
                <a:solidFill>
                  <a:schemeClr val="tx1">
                    <a:lumMod val="95000"/>
                    <a:lumOff val="5000"/>
                  </a:schemeClr>
                </a:solidFill>
                <a:latin typeface="Calibri" panose="020F0502020204030204" pitchFamily="34" charset="0"/>
                <a:cs typeface="Calibri" panose="020F0502020204030204" pitchFamily="34" charset="0"/>
              </a:rPr>
              <a:t>A</a:t>
            </a:r>
            <a:r>
              <a:rPr lang="en-US" altLang="zh-CN" sz="3200" b="1" i="0" u="none" strike="noStrike" dirty="0">
                <a:solidFill>
                  <a:schemeClr val="tx1">
                    <a:lumMod val="95000"/>
                    <a:lumOff val="5000"/>
                  </a:schemeClr>
                </a:solidFill>
                <a:effectLst/>
                <a:latin typeface="Calibri" panose="020F0502020204030204" pitchFamily="34" charset="0"/>
                <a:cs typeface="Calibri" panose="020F0502020204030204" pitchFamily="34" charset="0"/>
              </a:rPr>
              <a:t>voidance</a:t>
            </a:r>
            <a:endParaRPr lang="zh-CN" altLang="en-US" sz="3200" b="1" dirty="0">
              <a:solidFill>
                <a:schemeClr val="tx1">
                  <a:lumMod val="95000"/>
                  <a:lumOff val="5000"/>
                </a:schemeClr>
              </a:solidFill>
            </a:endParaRPr>
          </a:p>
        </p:txBody>
      </p:sp>
      <p:sp>
        <p:nvSpPr>
          <p:cNvPr id="6" name="文本框 5"/>
          <p:cNvSpPr txBox="1"/>
          <p:nvPr/>
        </p:nvSpPr>
        <p:spPr>
          <a:xfrm>
            <a:off x="771633" y="729244"/>
            <a:ext cx="5527019" cy="2066400"/>
          </a:xfrm>
          <a:prstGeom prst="rect">
            <a:avLst/>
          </a:prstGeom>
          <a:noFill/>
        </p:spPr>
        <p:txBody>
          <a:bodyPr wrap="square">
            <a:spAutoFit/>
          </a:bodyPr>
          <a:lstStyle/>
          <a:p>
            <a:pPr>
              <a:lnSpc>
                <a:spcPct val="150000"/>
              </a:lnSpc>
            </a:pPr>
            <a:r>
              <a:rPr lang="en-US" altLang="zh-CN" sz="2400" b="1" dirty="0">
                <a:latin typeface="Calibri" panose="020F0502020204030204" pitchFamily="34" charset="0"/>
                <a:cs typeface="Calibri" panose="020F0502020204030204" pitchFamily="34" charset="0"/>
              </a:rPr>
              <a:t>To move without rotation:</a:t>
            </a:r>
          </a:p>
          <a:p>
            <a:pPr marL="342900" indent="-342900">
              <a:lnSpc>
                <a:spcPct val="150000"/>
              </a:lnSpc>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Speed of wheels should be equal, </a:t>
            </a:r>
          </a:p>
          <a:p>
            <a:pPr marL="342900" indent="-342900">
              <a:lnSpc>
                <a:spcPct val="150000"/>
              </a:lnSpc>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Difficult to obtain with open loop control.</a:t>
            </a:r>
          </a:p>
          <a:p>
            <a:pPr>
              <a:lnSpc>
                <a:spcPct val="150000"/>
              </a:lnSpc>
            </a:pPr>
            <a:endParaRPr lang="en-US" altLang="zh-CN" sz="2400" b="1" dirty="0">
              <a:latin typeface="Calibri" panose="020F0502020204030204" pitchFamily="34" charset="0"/>
              <a:cs typeface="Calibri" panose="020F0502020204030204" pitchFamily="34" charset="0"/>
            </a:endParaRPr>
          </a:p>
        </p:txBody>
      </p:sp>
      <p:sp>
        <p:nvSpPr>
          <p:cNvPr id="7" name="箭头: 燕尾形 6"/>
          <p:cNvSpPr/>
          <p:nvPr/>
        </p:nvSpPr>
        <p:spPr>
          <a:xfrm>
            <a:off x="5928945" y="1517298"/>
            <a:ext cx="578498" cy="184666"/>
          </a:xfrm>
          <a:prstGeom prst="notchedRightArrow">
            <a:avLst/>
          </a:prstGeom>
          <a:solidFill>
            <a:schemeClr val="accent5">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文本框 8"/>
          <p:cNvSpPr txBox="1"/>
          <p:nvPr/>
        </p:nvSpPr>
        <p:spPr>
          <a:xfrm>
            <a:off x="7260495" y="1008412"/>
            <a:ext cx="3963929" cy="1143070"/>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altLang="zh-CN" sz="2400" b="1" dirty="0">
                <a:latin typeface="Calibri" panose="020F0502020204030204" pitchFamily="34" charset="0"/>
                <a:cs typeface="Calibri" panose="020F0502020204030204" pitchFamily="34" charset="0"/>
              </a:rPr>
              <a:t>Add encoders as feedback</a:t>
            </a:r>
          </a:p>
          <a:p>
            <a:pPr marL="342900" indent="-342900" algn="just">
              <a:lnSpc>
                <a:spcPct val="150000"/>
              </a:lnSpc>
              <a:buFont typeface="Wingdings" panose="05000000000000000000" pitchFamily="2" charset="2"/>
              <a:buChar char="Ø"/>
            </a:pPr>
            <a:r>
              <a:rPr lang="en-US" altLang="zh-CN" sz="2400" b="1" dirty="0">
                <a:latin typeface="Calibri" panose="020F0502020204030204" pitchFamily="34" charset="0"/>
                <a:cs typeface="Calibri" panose="020F0502020204030204" pitchFamily="34" charset="0"/>
              </a:rPr>
              <a:t>Design a PD controller</a:t>
            </a:r>
            <a:r>
              <a:rPr lang="en-US" altLang="zh-CN" sz="2400" dirty="0">
                <a:latin typeface="Calibri" panose="020F0502020204030204" pitchFamily="34" charset="0"/>
                <a:cs typeface="Calibri" panose="020F0502020204030204" pitchFamily="34" charset="0"/>
              </a:rPr>
              <a:t>.</a:t>
            </a:r>
          </a:p>
        </p:txBody>
      </p:sp>
      <p:cxnSp>
        <p:nvCxnSpPr>
          <p:cNvPr id="10" name="直接箭头连接符 9"/>
          <p:cNvCxnSpPr/>
          <p:nvPr/>
        </p:nvCxnSpPr>
        <p:spPr>
          <a:xfrm>
            <a:off x="1106545" y="3761909"/>
            <a:ext cx="3172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椭圆 4"/>
          <p:cNvSpPr/>
          <p:nvPr/>
        </p:nvSpPr>
        <p:spPr>
          <a:xfrm>
            <a:off x="1423786" y="3628953"/>
            <a:ext cx="261257" cy="265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1685043" y="3761909"/>
            <a:ext cx="5864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矩形 11"/>
          <p:cNvSpPr/>
          <p:nvPr/>
        </p:nvSpPr>
        <p:spPr>
          <a:xfrm>
            <a:off x="2274678" y="3504964"/>
            <a:ext cx="841812" cy="5138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PD Controller</a:t>
            </a:r>
            <a:endParaRPr lang="zh-CN" altLang="en-US" sz="1200" dirty="0">
              <a:solidFill>
                <a:schemeClr val="tx1"/>
              </a:solidFill>
            </a:endParaRPr>
          </a:p>
        </p:txBody>
      </p:sp>
      <p:cxnSp>
        <p:nvCxnSpPr>
          <p:cNvPr id="17" name="直接箭头连接符 16"/>
          <p:cNvCxnSpPr/>
          <p:nvPr/>
        </p:nvCxnSpPr>
        <p:spPr>
          <a:xfrm>
            <a:off x="3104907" y="3761909"/>
            <a:ext cx="5864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矩形 17"/>
          <p:cNvSpPr/>
          <p:nvPr/>
        </p:nvSpPr>
        <p:spPr>
          <a:xfrm>
            <a:off x="3694542" y="3504964"/>
            <a:ext cx="841812" cy="5138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Wheel</a:t>
            </a:r>
            <a:endParaRPr lang="zh-CN" altLang="en-US" sz="1200" dirty="0">
              <a:solidFill>
                <a:schemeClr val="tx1"/>
              </a:solidFill>
            </a:endParaRPr>
          </a:p>
        </p:txBody>
      </p:sp>
      <p:cxnSp>
        <p:nvCxnSpPr>
          <p:cNvPr id="19" name="直接箭头连接符 18"/>
          <p:cNvCxnSpPr/>
          <p:nvPr/>
        </p:nvCxnSpPr>
        <p:spPr>
          <a:xfrm>
            <a:off x="4536354" y="3761909"/>
            <a:ext cx="5864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4782806" y="3761909"/>
            <a:ext cx="0" cy="770835"/>
          </a:xfrm>
          <a:prstGeom prst="line">
            <a:avLst/>
          </a:prstGeom>
        </p:spPr>
        <p:style>
          <a:lnRef idx="1">
            <a:schemeClr val="dk1"/>
          </a:lnRef>
          <a:fillRef idx="0">
            <a:schemeClr val="dk1"/>
          </a:fillRef>
          <a:effectRef idx="0">
            <a:schemeClr val="dk1"/>
          </a:effectRef>
          <a:fontRef idx="minor">
            <a:schemeClr val="tx1"/>
          </a:fontRef>
        </p:style>
      </p:cxnSp>
      <p:cxnSp>
        <p:nvCxnSpPr>
          <p:cNvPr id="26" name="直接箭头连接符 25"/>
          <p:cNvCxnSpPr>
            <a:endCxn id="27" idx="3"/>
          </p:cNvCxnSpPr>
          <p:nvPr/>
        </p:nvCxnSpPr>
        <p:spPr>
          <a:xfrm flipH="1">
            <a:off x="3525813" y="4532744"/>
            <a:ext cx="12569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矩形 26"/>
          <p:cNvSpPr/>
          <p:nvPr/>
        </p:nvSpPr>
        <p:spPr>
          <a:xfrm>
            <a:off x="2684001" y="4275799"/>
            <a:ext cx="841812" cy="5138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Encoder</a:t>
            </a:r>
            <a:endParaRPr lang="zh-CN" altLang="en-US" sz="1200" dirty="0">
              <a:solidFill>
                <a:schemeClr val="tx1"/>
              </a:solidFill>
            </a:endParaRPr>
          </a:p>
        </p:txBody>
      </p:sp>
      <p:cxnSp>
        <p:nvCxnSpPr>
          <p:cNvPr id="31" name="直接箭头连接符 30"/>
          <p:cNvCxnSpPr>
            <a:endCxn id="5" idx="4"/>
          </p:cNvCxnSpPr>
          <p:nvPr/>
        </p:nvCxnSpPr>
        <p:spPr>
          <a:xfrm flipV="1">
            <a:off x="1554414" y="3894865"/>
            <a:ext cx="1" cy="637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连接符 33"/>
          <p:cNvCxnSpPr>
            <a:endCxn id="27" idx="1"/>
          </p:cNvCxnSpPr>
          <p:nvPr/>
        </p:nvCxnSpPr>
        <p:spPr>
          <a:xfrm>
            <a:off x="1554414" y="4532744"/>
            <a:ext cx="1129587" cy="0"/>
          </a:xfrm>
          <a:prstGeom prst="line">
            <a:avLst/>
          </a:prstGeom>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42010" y="3484910"/>
            <a:ext cx="829073" cy="276999"/>
          </a:xfrm>
          <a:prstGeom prst="rect">
            <a:avLst/>
          </a:prstGeom>
          <a:noFill/>
        </p:spPr>
        <p:txBody>
          <a:bodyPr wrap="none" rtlCol="0">
            <a:spAutoFit/>
          </a:bodyPr>
          <a:lstStyle/>
          <a:p>
            <a:r>
              <a:rPr lang="en-US" altLang="zh-CN" sz="1200" dirty="0"/>
              <a:t>Set speed</a:t>
            </a:r>
            <a:endParaRPr lang="zh-CN" altLang="en-US" sz="1200" dirty="0"/>
          </a:p>
        </p:txBody>
      </p:sp>
      <p:sp>
        <p:nvSpPr>
          <p:cNvPr id="44" name="文本框 43"/>
          <p:cNvSpPr txBox="1"/>
          <p:nvPr/>
        </p:nvSpPr>
        <p:spPr>
          <a:xfrm>
            <a:off x="1425251" y="3689888"/>
            <a:ext cx="261610" cy="276999"/>
          </a:xfrm>
          <a:prstGeom prst="rect">
            <a:avLst/>
          </a:prstGeom>
          <a:noFill/>
        </p:spPr>
        <p:txBody>
          <a:bodyPr wrap="none" rtlCol="0">
            <a:spAutoFit/>
          </a:bodyPr>
          <a:lstStyle/>
          <a:p>
            <a:r>
              <a:rPr lang="en-US" altLang="zh-CN" sz="1200" dirty="0"/>
              <a:t>-</a:t>
            </a:r>
            <a:endParaRPr lang="zh-CN" altLang="en-US" sz="1200" dirty="0"/>
          </a:p>
        </p:txBody>
      </p:sp>
      <p:sp>
        <p:nvSpPr>
          <p:cNvPr id="45" name="文本框 44"/>
          <p:cNvSpPr txBox="1"/>
          <p:nvPr/>
        </p:nvSpPr>
        <p:spPr>
          <a:xfrm>
            <a:off x="1353808" y="3637921"/>
            <a:ext cx="287258" cy="276999"/>
          </a:xfrm>
          <a:prstGeom prst="rect">
            <a:avLst/>
          </a:prstGeom>
          <a:noFill/>
        </p:spPr>
        <p:txBody>
          <a:bodyPr wrap="none" rtlCol="0">
            <a:spAutoFit/>
          </a:bodyPr>
          <a:lstStyle/>
          <a:p>
            <a:r>
              <a:rPr lang="en-US" altLang="zh-CN" sz="1200" dirty="0"/>
              <a:t>+</a:t>
            </a:r>
            <a:endParaRPr lang="zh-CN" altLang="en-US" sz="1200" dirty="0"/>
          </a:p>
        </p:txBody>
      </p:sp>
      <p:sp>
        <p:nvSpPr>
          <p:cNvPr id="46" name="文本框 45"/>
          <p:cNvSpPr txBox="1"/>
          <p:nvPr/>
        </p:nvSpPr>
        <p:spPr>
          <a:xfrm>
            <a:off x="1711044" y="3551388"/>
            <a:ext cx="508473" cy="276999"/>
          </a:xfrm>
          <a:prstGeom prst="rect">
            <a:avLst/>
          </a:prstGeom>
          <a:noFill/>
        </p:spPr>
        <p:txBody>
          <a:bodyPr wrap="none" rtlCol="0">
            <a:spAutoFit/>
          </a:bodyPr>
          <a:lstStyle/>
          <a:p>
            <a:r>
              <a:rPr lang="en-US" altLang="zh-CN" sz="1200" dirty="0"/>
              <a:t>Error</a:t>
            </a:r>
            <a:endParaRPr lang="zh-CN" altLang="en-US" sz="1200" dirty="0"/>
          </a:p>
        </p:txBody>
      </p:sp>
      <p:sp>
        <p:nvSpPr>
          <p:cNvPr id="47" name="文本框 46"/>
          <p:cNvSpPr txBox="1"/>
          <p:nvPr/>
        </p:nvSpPr>
        <p:spPr>
          <a:xfrm>
            <a:off x="3081119" y="3551387"/>
            <a:ext cx="694421" cy="276999"/>
          </a:xfrm>
          <a:prstGeom prst="rect">
            <a:avLst/>
          </a:prstGeom>
          <a:noFill/>
        </p:spPr>
        <p:txBody>
          <a:bodyPr wrap="none" rtlCol="0">
            <a:spAutoFit/>
          </a:bodyPr>
          <a:lstStyle/>
          <a:p>
            <a:r>
              <a:rPr lang="en-US" altLang="zh-CN" sz="1200" dirty="0"/>
              <a:t>Voltage</a:t>
            </a:r>
            <a:endParaRPr lang="zh-CN" altLang="en-US" sz="1200" dirty="0"/>
          </a:p>
        </p:txBody>
      </p:sp>
      <p:sp>
        <p:nvSpPr>
          <p:cNvPr id="48" name="文本框 47"/>
          <p:cNvSpPr txBox="1"/>
          <p:nvPr/>
        </p:nvSpPr>
        <p:spPr>
          <a:xfrm>
            <a:off x="4528569" y="3548669"/>
            <a:ext cx="596638" cy="276999"/>
          </a:xfrm>
          <a:prstGeom prst="rect">
            <a:avLst/>
          </a:prstGeom>
          <a:noFill/>
        </p:spPr>
        <p:txBody>
          <a:bodyPr wrap="none" rtlCol="0">
            <a:spAutoFit/>
          </a:bodyPr>
          <a:lstStyle/>
          <a:p>
            <a:r>
              <a:rPr lang="en-US" altLang="zh-CN" sz="1200" dirty="0"/>
              <a:t>Speed</a:t>
            </a:r>
            <a:endParaRPr lang="zh-CN" altLang="en-US" sz="1200" dirty="0"/>
          </a:p>
        </p:txBody>
      </p:sp>
      <p:sp>
        <p:nvSpPr>
          <p:cNvPr id="49" name="文本框 48"/>
          <p:cNvSpPr txBox="1"/>
          <p:nvPr/>
        </p:nvSpPr>
        <p:spPr>
          <a:xfrm>
            <a:off x="558049" y="2344006"/>
            <a:ext cx="5527019" cy="461665"/>
          </a:xfrm>
          <a:prstGeom prst="rect">
            <a:avLst/>
          </a:prstGeom>
          <a:noFill/>
        </p:spPr>
        <p:txBody>
          <a:bodyPr wrap="square">
            <a:spAutoFit/>
          </a:bodyPr>
          <a:lstStyle/>
          <a:p>
            <a:r>
              <a:rPr lang="en-US" altLang="zh-CN" sz="2400" b="1" dirty="0">
                <a:latin typeface="Calibri" panose="020F0502020204030204" pitchFamily="34" charset="0"/>
                <a:cs typeface="Calibri" panose="020F0502020204030204" pitchFamily="34" charset="0"/>
              </a:rPr>
              <a:t>Control loop:</a:t>
            </a:r>
          </a:p>
        </p:txBody>
      </p:sp>
      <p:sp>
        <p:nvSpPr>
          <p:cNvPr id="50" name="文本框 49"/>
          <p:cNvSpPr txBox="1"/>
          <p:nvPr/>
        </p:nvSpPr>
        <p:spPr>
          <a:xfrm>
            <a:off x="5893348" y="2369969"/>
            <a:ext cx="5527019" cy="461665"/>
          </a:xfrm>
          <a:prstGeom prst="rect">
            <a:avLst/>
          </a:prstGeom>
          <a:noFill/>
        </p:spPr>
        <p:txBody>
          <a:bodyPr wrap="square">
            <a:spAutoFit/>
          </a:bodyPr>
          <a:lstStyle/>
          <a:p>
            <a:r>
              <a:rPr lang="en-US" altLang="zh-CN" sz="2400" b="1" dirty="0">
                <a:latin typeface="Calibri" panose="020F0502020204030204" pitchFamily="34" charset="0"/>
                <a:cs typeface="Calibri" panose="020F0502020204030204" pitchFamily="34" charset="0"/>
              </a:rPr>
              <a:t>Tuning:</a:t>
            </a:r>
          </a:p>
        </p:txBody>
      </p:sp>
      <p:graphicFrame>
        <p:nvGraphicFramePr>
          <p:cNvPr id="51" name="图表 50"/>
          <p:cNvGraphicFramePr/>
          <p:nvPr/>
        </p:nvGraphicFramePr>
        <p:xfrm>
          <a:off x="6167617" y="2792108"/>
          <a:ext cx="5527016" cy="3741967"/>
        </p:xfrm>
        <a:graphic>
          <a:graphicData uri="http://schemas.openxmlformats.org/drawingml/2006/chart">
            <c:chart xmlns:c="http://schemas.openxmlformats.org/drawingml/2006/chart" xmlns:r="http://schemas.openxmlformats.org/officeDocument/2006/relationships" r:id="rId3"/>
          </a:graphicData>
        </a:graphic>
      </p:graphicFrame>
      <p:sp>
        <p:nvSpPr>
          <p:cNvPr id="52" name="文本框 51"/>
          <p:cNvSpPr txBox="1"/>
          <p:nvPr/>
        </p:nvSpPr>
        <p:spPr>
          <a:xfrm>
            <a:off x="558049" y="4975092"/>
            <a:ext cx="5527019" cy="461665"/>
          </a:xfrm>
          <a:prstGeom prst="rect">
            <a:avLst/>
          </a:prstGeom>
          <a:noFill/>
        </p:spPr>
        <p:txBody>
          <a:bodyPr wrap="square">
            <a:spAutoFit/>
          </a:bodyPr>
          <a:lstStyle/>
          <a:p>
            <a:r>
              <a:rPr lang="en-US" altLang="zh-CN" sz="2400" b="1" dirty="0">
                <a:latin typeface="Calibri" panose="020F0502020204030204" pitchFamily="34" charset="0"/>
                <a:cs typeface="Calibri" panose="020F0502020204030204" pitchFamily="34" charset="0"/>
              </a:rPr>
              <a:t>Goal with sampling time as 0.1s:</a:t>
            </a:r>
          </a:p>
        </p:txBody>
      </p:sp>
      <p:sp>
        <p:nvSpPr>
          <p:cNvPr id="55" name="文本框 54"/>
          <p:cNvSpPr txBox="1"/>
          <p:nvPr/>
        </p:nvSpPr>
        <p:spPr>
          <a:xfrm>
            <a:off x="770573" y="5409676"/>
            <a:ext cx="6097554" cy="88036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1800" dirty="0">
                <a:latin typeface="Calibri" panose="020F0502020204030204" pitchFamily="34" charset="0"/>
                <a:cs typeface="Calibri" panose="020F0502020204030204" pitchFamily="34" charset="0"/>
              </a:rPr>
              <a:t>Fast response.</a:t>
            </a:r>
          </a:p>
          <a:p>
            <a:pPr marL="342900" indent="-342900">
              <a:lnSpc>
                <a:spcPct val="150000"/>
              </a:lnSpc>
              <a:buFont typeface="Wingdings" panose="05000000000000000000" pitchFamily="2" charset="2"/>
              <a:buChar char="Ø"/>
            </a:pPr>
            <a:r>
              <a:rPr lang="en-US" altLang="zh-CN" dirty="0">
                <a:latin typeface="Calibri" panose="020F0502020204030204" pitchFamily="34" charset="0"/>
                <a:cs typeface="Calibri" panose="020F0502020204030204" pitchFamily="34" charset="0"/>
              </a:rPr>
              <a:t>Less overshoot.</a:t>
            </a:r>
            <a:endParaRPr lang="en-US" altLang="zh-CN" sz="1800" dirty="0">
              <a:latin typeface="Calibri" panose="020F0502020204030204" pitchFamily="34" charset="0"/>
              <a:cs typeface="Calibri" panose="020F0502020204030204" pitchFamily="34" charset="0"/>
            </a:endParaRPr>
          </a:p>
        </p:txBody>
      </p:sp>
      <p:sp>
        <p:nvSpPr>
          <p:cNvPr id="56" name="椭圆 55"/>
          <p:cNvSpPr/>
          <p:nvPr/>
        </p:nvSpPr>
        <p:spPr>
          <a:xfrm>
            <a:off x="7003931" y="3462194"/>
            <a:ext cx="1135791" cy="1128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p:cNvCxnSpPr/>
          <p:nvPr/>
        </p:nvCxnSpPr>
        <p:spPr>
          <a:xfrm flipV="1">
            <a:off x="7660171" y="3623409"/>
            <a:ext cx="959102" cy="48086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60" name="文本框 59"/>
          <p:cNvSpPr txBox="1"/>
          <p:nvPr/>
        </p:nvSpPr>
        <p:spPr>
          <a:xfrm>
            <a:off x="8631528" y="3345533"/>
            <a:ext cx="2159921" cy="584775"/>
          </a:xfrm>
          <a:prstGeom prst="rect">
            <a:avLst/>
          </a:prstGeom>
          <a:noFill/>
        </p:spPr>
        <p:txBody>
          <a:bodyPr wrap="square" rtlCol="0">
            <a:spAutoFit/>
          </a:bodyPr>
          <a:lstStyle/>
          <a:p>
            <a:r>
              <a:rPr lang="en-US" altLang="zh-CN" sz="1600" dirty="0" err="1">
                <a:solidFill>
                  <a:srgbClr val="FF0000"/>
                </a:solidFill>
                <a:latin typeface="Calibri" panose="020F0502020204030204" pitchFamily="34" charset="0"/>
                <a:cs typeface="Calibri" panose="020F0502020204030204" pitchFamily="34" charset="0"/>
              </a:rPr>
              <a:t>Kp</a:t>
            </a:r>
            <a:r>
              <a:rPr lang="en-US" altLang="zh-CN" sz="1600" dirty="0">
                <a:solidFill>
                  <a:srgbClr val="FF0000"/>
                </a:solidFill>
                <a:latin typeface="Calibri" panose="020F0502020204030204" pitchFamily="34" charset="0"/>
                <a:cs typeface="Calibri" panose="020F0502020204030204" pitchFamily="34" charset="0"/>
              </a:rPr>
              <a:t>= 0.15</a:t>
            </a:r>
          </a:p>
          <a:p>
            <a:r>
              <a:rPr lang="en-US" altLang="zh-CN" sz="1600" dirty="0" err="1">
                <a:solidFill>
                  <a:srgbClr val="FF0000"/>
                </a:solidFill>
                <a:latin typeface="Calibri" panose="020F0502020204030204" pitchFamily="34" charset="0"/>
                <a:cs typeface="Calibri" panose="020F0502020204030204" pitchFamily="34" charset="0"/>
              </a:rPr>
              <a:t>Kd</a:t>
            </a:r>
            <a:r>
              <a:rPr lang="en-US" altLang="zh-CN" sz="1600" dirty="0">
                <a:solidFill>
                  <a:srgbClr val="FF0000"/>
                </a:solidFill>
                <a:latin typeface="Calibri" panose="020F0502020204030204" pitchFamily="34" charset="0"/>
                <a:cs typeface="Calibri" panose="020F0502020204030204" pitchFamily="34" charset="0"/>
              </a:rPr>
              <a:t>=0.15</a:t>
            </a:r>
            <a:endParaRPr lang="zh-CN" altLang="en-US" sz="1600" dirty="0">
              <a:solidFill>
                <a:srgbClr val="FF0000"/>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1000" fill="hold"/>
                                        <p:tgtEl>
                                          <p:spTgt spid="3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anim calcmode="lin" valueType="num">
                                      <p:cBhvr>
                                        <p:cTn id="78" dur="1000" fill="hold"/>
                                        <p:tgtEl>
                                          <p:spTgt spid="44"/>
                                        </p:tgtEl>
                                        <p:attrNameLst>
                                          <p:attrName>ppt_x</p:attrName>
                                        </p:attrNameLst>
                                      </p:cBhvr>
                                      <p:tavLst>
                                        <p:tav tm="0">
                                          <p:val>
                                            <p:strVal val="#ppt_x"/>
                                          </p:val>
                                        </p:tav>
                                        <p:tav tm="100000">
                                          <p:val>
                                            <p:strVal val="#ppt_x"/>
                                          </p:val>
                                        </p:tav>
                                      </p:tavLst>
                                    </p:anim>
                                    <p:anim calcmode="lin" valueType="num">
                                      <p:cBhvr>
                                        <p:cTn id="79" dur="1000" fill="hold"/>
                                        <p:tgtEl>
                                          <p:spTgt spid="4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1000"/>
                                        <p:tgtEl>
                                          <p:spTgt spid="45"/>
                                        </p:tgtEl>
                                      </p:cBhvr>
                                    </p:animEffect>
                                    <p:anim calcmode="lin" valueType="num">
                                      <p:cBhvr>
                                        <p:cTn id="83" dur="1000" fill="hold"/>
                                        <p:tgtEl>
                                          <p:spTgt spid="45"/>
                                        </p:tgtEl>
                                        <p:attrNameLst>
                                          <p:attrName>ppt_x</p:attrName>
                                        </p:attrNameLst>
                                      </p:cBhvr>
                                      <p:tavLst>
                                        <p:tav tm="0">
                                          <p:val>
                                            <p:strVal val="#ppt_x"/>
                                          </p:val>
                                        </p:tav>
                                        <p:tav tm="100000">
                                          <p:val>
                                            <p:strVal val="#ppt_x"/>
                                          </p:val>
                                        </p:tav>
                                      </p:tavLst>
                                    </p:anim>
                                    <p:anim calcmode="lin" valueType="num">
                                      <p:cBhvr>
                                        <p:cTn id="84" dur="1000" fill="hold"/>
                                        <p:tgtEl>
                                          <p:spTgt spid="4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anim calcmode="lin" valueType="num">
                                      <p:cBhvr>
                                        <p:cTn id="88" dur="1000" fill="hold"/>
                                        <p:tgtEl>
                                          <p:spTgt spid="46"/>
                                        </p:tgtEl>
                                        <p:attrNameLst>
                                          <p:attrName>ppt_x</p:attrName>
                                        </p:attrNameLst>
                                      </p:cBhvr>
                                      <p:tavLst>
                                        <p:tav tm="0">
                                          <p:val>
                                            <p:strVal val="#ppt_x"/>
                                          </p:val>
                                        </p:tav>
                                        <p:tav tm="100000">
                                          <p:val>
                                            <p:strVal val="#ppt_x"/>
                                          </p:val>
                                        </p:tav>
                                      </p:tavLst>
                                    </p:anim>
                                    <p:anim calcmode="lin" valueType="num">
                                      <p:cBhvr>
                                        <p:cTn id="89" dur="1000" fill="hold"/>
                                        <p:tgtEl>
                                          <p:spTgt spid="4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1000"/>
                                        <p:tgtEl>
                                          <p:spTgt spid="48"/>
                                        </p:tgtEl>
                                      </p:cBhvr>
                                    </p:animEffect>
                                    <p:anim calcmode="lin" valueType="num">
                                      <p:cBhvr>
                                        <p:cTn id="98" dur="1000" fill="hold"/>
                                        <p:tgtEl>
                                          <p:spTgt spid="48"/>
                                        </p:tgtEl>
                                        <p:attrNameLst>
                                          <p:attrName>ppt_x</p:attrName>
                                        </p:attrNameLst>
                                      </p:cBhvr>
                                      <p:tavLst>
                                        <p:tav tm="0">
                                          <p:val>
                                            <p:strVal val="#ppt_x"/>
                                          </p:val>
                                        </p:tav>
                                        <p:tav tm="100000">
                                          <p:val>
                                            <p:strVal val="#ppt_x"/>
                                          </p:val>
                                        </p:tav>
                                      </p:tavLst>
                                    </p:anim>
                                    <p:anim calcmode="lin" valueType="num">
                                      <p:cBhvr>
                                        <p:cTn id="9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50"/>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5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5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58"/>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8" grpId="0" animBg="1"/>
      <p:bldP spid="27" grpId="0" animBg="1"/>
      <p:bldP spid="43" grpId="0"/>
      <p:bldP spid="44" grpId="0"/>
      <p:bldP spid="45" grpId="0"/>
      <p:bldP spid="46" grpId="0"/>
      <p:bldP spid="47" grpId="0"/>
      <p:bldP spid="48" grpId="0"/>
      <p:bldP spid="49" grpId="0"/>
      <p:bldP spid="50" grpId="0"/>
      <p:bldGraphic spid="51" grpId="0">
        <p:bldAsOne/>
      </p:bldGraphic>
      <p:bldP spid="52" grpId="0"/>
      <p:bldP spid="55" grpId="0"/>
      <p:bldP spid="56" grpId="0" animBg="1"/>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0" y="2049510"/>
            <a:ext cx="12192000" cy="2758980"/>
          </a:xfrm>
          <a:prstGeom prst="rect">
            <a:avLst/>
          </a:prstGeom>
          <a:solidFill>
            <a:srgbClr val="666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p:cNvSpPr/>
          <p:nvPr/>
        </p:nvSpPr>
        <p:spPr>
          <a:xfrm>
            <a:off x="1627773" y="1384300"/>
            <a:ext cx="3162300" cy="4089400"/>
          </a:xfrm>
          <a:prstGeom prst="parallelogram">
            <a:avLst/>
          </a:prstGeom>
          <a:solidFill>
            <a:srgbClr val="BCA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76695" y="2049510"/>
            <a:ext cx="2464455" cy="2192908"/>
          </a:xfrm>
          <a:prstGeom prst="rect">
            <a:avLst/>
          </a:prstGeom>
        </p:spPr>
        <p:txBody>
          <a:bodyPr wrap="square" lIns="68580" tIns="34290" rIns="68580" bIns="34290">
            <a:spAutoFit/>
          </a:bodyPr>
          <a:lstStyle/>
          <a:p>
            <a:pPr algn="ctr">
              <a:defRPr/>
            </a:pPr>
            <a:r>
              <a:rPr lang="en-US"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rPr>
              <a:t>3</a:t>
            </a:r>
            <a:endParaRPr sz="13800" spc="225" dirty="0">
              <a:solidFill>
                <a:schemeClr val="bg1"/>
              </a:solidFill>
              <a:latin typeface="Calibri" panose="020F0502020204030204" pitchFamily="34" charset="0"/>
              <a:ea typeface="包图粗朗体" panose="02000000000000000000" pitchFamily="2" charset="-122"/>
              <a:cs typeface="Calibri" panose="020F0502020204030204" pitchFamily="34" charset="0"/>
              <a:sym typeface="+mn-lt"/>
            </a:endParaRPr>
          </a:p>
        </p:txBody>
      </p:sp>
      <p:sp>
        <p:nvSpPr>
          <p:cNvPr id="4" name="文本框 3"/>
          <p:cNvSpPr txBox="1"/>
          <p:nvPr/>
        </p:nvSpPr>
        <p:spPr>
          <a:xfrm>
            <a:off x="4790072" y="2781209"/>
            <a:ext cx="7237087" cy="1015663"/>
          </a:xfrm>
          <a:prstGeom prst="rect">
            <a:avLst/>
          </a:prstGeom>
          <a:noFill/>
        </p:spPr>
        <p:txBody>
          <a:bodyPr wrap="square" rtlCol="0">
            <a:spAutoFit/>
          </a:bodyPr>
          <a:lstStyle/>
          <a:p>
            <a:r>
              <a:rPr lang="en-US" altLang="zh-CN" sz="6000" b="1" dirty="0">
                <a:solidFill>
                  <a:schemeClr val="bg1"/>
                </a:solidFill>
                <a:latin typeface="Calibri" panose="020F0502020204030204" pitchFamily="34" charset="0"/>
                <a:cs typeface="Calibri" panose="020F0502020204030204" pitchFamily="34" charset="0"/>
              </a:rPr>
              <a:t>Tracking</a:t>
            </a:r>
            <a:endParaRPr lang="zh-CN" altLang="en-US" sz="6000" b="1" dirty="0">
              <a:solidFill>
                <a:schemeClr val="bg1"/>
              </a:solidFill>
            </a:endParaRPr>
          </a:p>
        </p:txBody>
      </p:sp>
      <p:sp>
        <p:nvSpPr>
          <p:cNvPr id="7" name="文本框 6"/>
          <p:cNvSpPr txBox="1"/>
          <p:nvPr/>
        </p:nvSpPr>
        <p:spPr>
          <a:xfrm>
            <a:off x="4902238" y="3780753"/>
            <a:ext cx="3162300" cy="461665"/>
          </a:xfrm>
          <a:prstGeom prst="rect">
            <a:avLst/>
          </a:prstGeom>
          <a:noFill/>
        </p:spPr>
        <p:txBody>
          <a:bodyPr wrap="square" rtlCol="0">
            <a:spAutoFit/>
          </a:bodyPr>
          <a:lstStyle/>
          <a:p>
            <a:r>
              <a:rPr lang="zh-CN" altLang="en-US" sz="2400" dirty="0">
                <a:solidFill>
                  <a:schemeClr val="bg1"/>
                </a:solidFill>
                <a:latin typeface="楷体" panose="02010609060101010101" pitchFamily="49" charset="-122"/>
                <a:ea typeface="楷体" panose="02010609060101010101" pitchFamily="49" charset="-122"/>
              </a:rPr>
              <a:t>田若瑶 </a:t>
            </a:r>
            <a:r>
              <a:rPr lang="en-US" altLang="zh-CN" sz="2400" dirty="0">
                <a:solidFill>
                  <a:schemeClr val="bg1"/>
                </a:solidFill>
                <a:latin typeface="楷体" panose="02010609060101010101" pitchFamily="49" charset="-122"/>
                <a:ea typeface="楷体" panose="02010609060101010101" pitchFamily="49" charset="-122"/>
              </a:rPr>
              <a:t>/ </a:t>
            </a:r>
            <a:r>
              <a:rPr lang="zh-CN" altLang="en-US" sz="2400" dirty="0">
                <a:solidFill>
                  <a:schemeClr val="bg1"/>
                </a:solidFill>
                <a:latin typeface="楷体" panose="02010609060101010101" pitchFamily="49" charset="-122"/>
                <a:ea typeface="楷体" panose="02010609060101010101" pitchFamily="49" charset="-122"/>
              </a:rPr>
              <a:t>方略</a:t>
            </a:r>
          </a:p>
        </p:txBody>
      </p:sp>
    </p:spTree>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年终工作总结"/>
  <p:tag name="COMMONDATA" val="eyJoZGlkIjoiZGQ2MmUxYjYyNmM5ODg4ZmY0NWM4MjM3M2ZlOGVlZT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1093</Words>
  <Application>Microsoft Office PowerPoint</Application>
  <PresentationFormat>宽屏</PresentationFormat>
  <Paragraphs>220</Paragraphs>
  <Slides>22</Slides>
  <Notes>21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Roboto</vt:lpstr>
      <vt:lpstr>包图粗朗体</vt:lpstr>
      <vt:lpstr>等线</vt:lpstr>
      <vt:lpstr>等线 Light</vt:lpstr>
      <vt:lpstr>楷体</vt:lpstr>
      <vt:lpstr>字魂58号-创中黑</vt:lpstr>
      <vt:lpstr>字魂59号-创粗黑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Frida Fang</cp:lastModifiedBy>
  <cp:revision>277</cp:revision>
  <dcterms:created xsi:type="dcterms:W3CDTF">2019-07-04T08:14:00Z</dcterms:created>
  <dcterms:modified xsi:type="dcterms:W3CDTF">2022-06-10T07:38:05Z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589919D5B0DC4E649D9E31F5103E5977</vt:lpwstr>
  </property>
  <property fmtid="{D5CDD505-2E9C-101B-9397-08002B2CF9AE}" pid="3" name="KSOProductBuildVer">
    <vt:lpwstr>2052-11.1.0.11744</vt:lpwstr>
  </property>
</Properties>
</file>